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59" r:id="rId1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zoom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sun9-12.userapi.com/c848524/v848524261/e68f2/At1U1nBrgD0.jpg" TargetMode="External"/><Relationship Id="rId3" Type="http://schemas.openxmlformats.org/officeDocument/2006/relationships/hyperlink" Target="https://im0-tub-ru.yandex.net/i?id=b7f6235156ab45ad6e269813f01ea2b4&amp;n=13&amp;exp=1" TargetMode="External"/><Relationship Id="rId7" Type="http://schemas.openxmlformats.org/officeDocument/2006/relationships/hyperlink" Target="https://avatars.mds.yandex.net/get-pdb/805160/b6a5e2a2-9452-4b61-8033-a8d99b2d21b9/s1200" TargetMode="External"/><Relationship Id="rId2" Type="http://schemas.openxmlformats.org/officeDocument/2006/relationships/hyperlink" Target="https://yandex.ru/images/_crpd/zjFjY5723/5a0a540uj/0ggON_S4H45p0KtrVRAGGmW8Mwpylf7yomIffaAyVD-sNXbyfBlZ0x_L8Q89P-p2pnUy9hSOjyleLSh2fQo3889ICk686CL7TZHzTiRs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s://yandex.ru/images/_crpd/zjFjY5723/5a0a540uj/0ggON_S4H45p0KtrVRAGGmW8Mwpylf7yomIfbPw6ZXekKVL2dAVZxkqWrE8VMr8v8nR7rhXCjmVyESR2fQo3889ICk686CL7TZHzTiRs" TargetMode="External"/><Relationship Id="rId5" Type="http://schemas.openxmlformats.org/officeDocument/2006/relationships/hyperlink" Target="https://cdn5.vectorstock.com/i/1000x1000/70/74/friendly-alien-vector-487074.jpg" TargetMode="External"/><Relationship Id="rId4" Type="http://schemas.openxmlformats.org/officeDocument/2006/relationships/hyperlink" Target="https://thumbs.dreamstime.com/b/%D1%83%D0%BA%D0%B0%D0%B7%D0%B0%D1%82%D0%B5%D0%BB%D1%8C-15683035.jpg" TargetMode="External"/><Relationship Id="rId9" Type="http://schemas.openxmlformats.org/officeDocument/2006/relationships/hyperlink" Target="https://cdn5.vectorstock.com/i/1000x1000/97/14/boy-in-a-traditional-russian-costume-playing-the-vector-21489714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0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9200" y="1981200"/>
            <a:ext cx="7406640" cy="14721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Занятие по обучению грамоте по пособию </a:t>
            </a:r>
            <a:r>
              <a:rPr lang="ru-RU" sz="3600" dirty="0" err="1" smtClean="0"/>
              <a:t>Цукановой</a:t>
            </a:r>
            <a:r>
              <a:rPr lang="ru-RU" sz="3600" dirty="0" smtClean="0"/>
              <a:t> СП., </a:t>
            </a:r>
            <a:r>
              <a:rPr lang="ru-RU" sz="3600" dirty="0" err="1" smtClean="0"/>
              <a:t>Бетц</a:t>
            </a:r>
            <a:r>
              <a:rPr lang="ru-RU" sz="3600" dirty="0" smtClean="0"/>
              <a:t> Л.Л.</a:t>
            </a:r>
            <a:br>
              <a:rPr lang="ru-RU" sz="3600" dirty="0" smtClean="0"/>
            </a:b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4000" dirty="0" smtClean="0"/>
              <a:t>«Я учусь говорить и читать…»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733800"/>
            <a:ext cx="7406640" cy="106680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</a:rPr>
              <a:t>Буквы Д, </a:t>
            </a:r>
            <a:r>
              <a:rPr lang="ru-RU" sz="4000" b="1" dirty="0" err="1" smtClean="0">
                <a:solidFill>
                  <a:schemeClr val="accent5">
                    <a:lumMod val="50000"/>
                  </a:schemeClr>
                </a:solidFill>
              </a:rPr>
              <a:t>д</a:t>
            </a:r>
            <a:endParaRPr lang="ru-RU" sz="4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71800" y="5181600"/>
            <a:ext cx="60161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Составила учитель-логопед МДОУ «Детский сад № 170»</a:t>
            </a:r>
          </a:p>
          <a:p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Смирнова А. В.</a:t>
            </a:r>
            <a:endParaRPr lang="ru-RU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4 этап пути </a:t>
            </a:r>
            <a:br>
              <a:rPr lang="ru-RU" dirty="0" smtClean="0"/>
            </a:br>
            <a:r>
              <a:rPr lang="ru-RU" dirty="0" smtClean="0"/>
              <a:t>Читай-ка</a:t>
            </a:r>
            <a:endParaRPr lang="ru-RU" dirty="0"/>
          </a:p>
        </p:txBody>
      </p:sp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4648200" y="1371600"/>
            <a:ext cx="4191000" cy="26776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Работа </a:t>
            </a:r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Приложении 1</a:t>
            </a: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Буква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туча в небе,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Заливая все кругом,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Льет на гласные дождем.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Буква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согласна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Подружиться с каждой гласной.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Прочитайте прямые слоги.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1143000" y="4038600"/>
            <a:ext cx="42672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приложении 1 прочитайте слова с буквой Д и объясните их значение</a:t>
            </a:r>
          </a:p>
          <a:p>
            <a:endParaRPr lang="ru-RU" sz="20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 буквой </a:t>
            </a:r>
            <a:r>
              <a:rPr lang="ru-RU" sz="2000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 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слова прочтем. </a:t>
            </a:r>
          </a:p>
          <a:p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Додону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 гости попадём!</a:t>
            </a: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endParaRPr lang="ru-RU" sz="2000" b="1" i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endParaRPr lang="ru-RU" sz="2000" b="1" i="1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endParaRPr lang="ru-RU" sz="2000" b="1" i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Рисунок 6"/>
          <p:cNvPicPr/>
          <p:nvPr/>
        </p:nvPicPr>
        <p:blipFill>
          <a:blip r:embed="rId2" cstate="print"/>
          <a:srcRect l="72789" t="21811" b="58748"/>
          <a:stretch>
            <a:fillRect/>
          </a:stretch>
        </p:blipFill>
        <p:spPr bwMode="auto">
          <a:xfrm>
            <a:off x="2590800" y="1905000"/>
            <a:ext cx="1728787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5" name="Rectangle 5"/>
          <p:cNvSpPr>
            <a:spLocks noChangeArrowheads="1"/>
          </p:cNvSpPr>
          <p:nvPr/>
        </p:nvSpPr>
        <p:spPr bwMode="auto">
          <a:xfrm>
            <a:off x="1447800" y="1383269"/>
            <a:ext cx="7467600" cy="267765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0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Картинку внимательно рассмотрите и о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Додоне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текст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прочтите. (Приложение 1)</a:t>
            </a: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013" algn="l"/>
              </a:tabLst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54013" algn="l"/>
              </a:tabLst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Ответьте</a:t>
            </a:r>
            <a:r>
              <a:rPr kumimoji="0" lang="ru-RU" sz="2400" b="1" i="1" u="none" strike="noStrike" cap="none" normalizeH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вопросы</a:t>
            </a: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40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Где сидит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Додон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40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каком инструменте он играет?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3540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звучит дудка?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Заголовок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Чтение текста «</a:t>
            </a:r>
            <a:r>
              <a:rPr lang="ru-RU" dirty="0" err="1" smtClean="0"/>
              <a:t>Додон</a:t>
            </a:r>
            <a:r>
              <a:rPr lang="ru-RU" dirty="0" smtClean="0"/>
              <a:t> в саду»</a:t>
            </a:r>
            <a:endParaRPr lang="ru-RU" dirty="0"/>
          </a:p>
        </p:txBody>
      </p:sp>
      <p:pic>
        <p:nvPicPr>
          <p:cNvPr id="19" name="Рисунок 18"/>
          <p:cNvPicPr/>
          <p:nvPr/>
        </p:nvPicPr>
        <p:blipFill>
          <a:blip r:embed="rId2" cstate="print"/>
          <a:srcRect l="75187" t="42224" b="38335"/>
          <a:stretch>
            <a:fillRect/>
          </a:stretch>
        </p:blipFill>
        <p:spPr bwMode="auto">
          <a:xfrm>
            <a:off x="5029200" y="2743200"/>
            <a:ext cx="37338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 занятия</a:t>
            </a:r>
            <a:endParaRPr lang="ru-RU" dirty="0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895600" y="1752600"/>
            <a:ext cx="5257800" cy="9541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уже конец пути: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гости мы смогли дойти!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3733800"/>
            <a:ext cx="61722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err="1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Додон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предлагает вам поиграть:</a:t>
            </a:r>
          </a:p>
          <a:p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(Приложение 1)</a:t>
            </a:r>
          </a:p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Разгадай ребусы</a:t>
            </a:r>
          </a:p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два слова</a:t>
            </a:r>
          </a:p>
          <a:p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Реши кроссворд</a:t>
            </a:r>
          </a:p>
        </p:txBody>
      </p:sp>
      <p:pic>
        <p:nvPicPr>
          <p:cNvPr id="36867" name="Picture 3" descr="https://cdn5.vectorstock.com/i/1000x1000/97/14/boy-in-a-traditional-russian-costume-playing-the-vector-21489714.jpg"/>
          <p:cNvPicPr>
            <a:picLocks noChangeAspect="1" noChangeArrowheads="1"/>
          </p:cNvPicPr>
          <p:nvPr/>
        </p:nvPicPr>
        <p:blipFill>
          <a:blip r:embed="rId2" cstate="print"/>
          <a:srcRect l="3333" t="3086" r="3333" b="8951"/>
          <a:stretch>
            <a:fillRect/>
          </a:stretch>
        </p:blipFill>
        <p:spPr bwMode="auto">
          <a:xfrm>
            <a:off x="5791200" y="3810000"/>
            <a:ext cx="2620211" cy="2667000"/>
          </a:xfrm>
          <a:prstGeom prst="rect">
            <a:avLst/>
          </a:prstGeom>
          <a:noFill/>
        </p:spPr>
      </p:pic>
      <p:pic>
        <p:nvPicPr>
          <p:cNvPr id="6" name="Picture 3" descr="https://cdn5.vectorstock.com/i/1000x1000/70/74/friendly-alien-vector-487074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511"/>
          <a:stretch>
            <a:fillRect/>
          </a:stretch>
        </p:blipFill>
        <p:spPr bwMode="auto">
          <a:xfrm>
            <a:off x="1600200" y="1371600"/>
            <a:ext cx="1524000" cy="202701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3800" y="2895600"/>
            <a:ext cx="3886200" cy="114300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>Молодцы!</a:t>
            </a:r>
            <a:endParaRPr lang="ru-RU" sz="6000" b="1" dirty="0"/>
          </a:p>
        </p:txBody>
      </p:sp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3" descr="https://cdn5.vectorstock.com/i/1000x1000/70/74/friendly-alien-vector-4870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511"/>
          <a:stretch>
            <a:fillRect/>
          </a:stretch>
        </p:blipFill>
        <p:spPr bwMode="auto">
          <a:xfrm>
            <a:off x="685800" y="1447800"/>
            <a:ext cx="3048000" cy="405403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Ссылки на интернет-ресурсы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47800" y="1371600"/>
            <a:ext cx="75438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>
                <a:hlinkClick r:id="rId2"/>
              </a:rPr>
              <a:t>Дом</a:t>
            </a:r>
          </a:p>
          <a:p>
            <a:r>
              <a:rPr lang="ru-RU" sz="1200" dirty="0" smtClean="0">
                <a:hlinkClick r:id="rId2"/>
              </a:rPr>
              <a:t>  </a:t>
            </a:r>
            <a:r>
              <a:rPr lang="en-US" sz="1200" dirty="0" smtClean="0">
                <a:hlinkClick r:id="rId2"/>
              </a:rPr>
              <a:t>https://yandex.ru/images/_crpd/zjFjY5723/5a0a540uj/0ggON_S4H45p0KtrVRAGGmW8Mwpylf7yomIffaAyVD-sNXbyfBlZ0x_L8Q89P-p2pnUy9hSOjyleLSh2fQo3889ICk686CL7TZHzTiRs</a:t>
            </a:r>
            <a:r>
              <a:rPr lang="ru-RU" sz="1200" dirty="0" smtClean="0"/>
              <a:t> </a:t>
            </a:r>
          </a:p>
          <a:p>
            <a:r>
              <a:rPr lang="ru-RU" sz="1200" dirty="0" smtClean="0"/>
              <a:t>Ножницы - </a:t>
            </a:r>
            <a:r>
              <a:rPr lang="en-US" sz="1200" dirty="0" smtClean="0">
                <a:hlinkClick r:id="rId3"/>
              </a:rPr>
              <a:t>https://im0-tub-ru.yandex.net/i?id=b7f6235156ab45ad6e269813f01ea2b4&amp;n=13&amp;exp=1</a:t>
            </a:r>
            <a:r>
              <a:rPr lang="ru-RU" sz="1200" dirty="0" smtClean="0"/>
              <a:t> </a:t>
            </a:r>
          </a:p>
          <a:p>
            <a:r>
              <a:rPr lang="ru-RU" sz="1200" dirty="0" smtClean="0"/>
              <a:t>Дорога - </a:t>
            </a:r>
            <a:r>
              <a:rPr lang="en-US" sz="1200" dirty="0" smtClean="0">
                <a:hlinkClick r:id="rId4"/>
              </a:rPr>
              <a:t>https://thumbs.dreamstime.com/b/%D1%83%D0%BA%D0%B0%D0%B7%D0%B0%D1%82%D0%B5%D0%BB%D1%8C-15683035.jpg</a:t>
            </a:r>
            <a:endParaRPr lang="ru-RU" sz="1200" dirty="0" smtClean="0"/>
          </a:p>
          <a:p>
            <a:r>
              <a:rPr lang="ru-RU" sz="1200" dirty="0" err="1" smtClean="0"/>
              <a:t>Юпик</a:t>
            </a:r>
            <a:r>
              <a:rPr lang="ru-RU" sz="1200" dirty="0" smtClean="0"/>
              <a:t> - </a:t>
            </a:r>
            <a:r>
              <a:rPr lang="en-US" sz="1200" dirty="0" smtClean="0">
                <a:hlinkClick r:id="rId5"/>
              </a:rPr>
              <a:t>https://cdn5.vectorstock.com/i/1000x1000/70/74/friendly-alien-vector-487074.jpg</a:t>
            </a:r>
            <a:endParaRPr lang="ru-RU" sz="1200" dirty="0" smtClean="0"/>
          </a:p>
          <a:p>
            <a:r>
              <a:rPr lang="ru-RU" sz="1200" dirty="0" smtClean="0"/>
              <a:t>Диван - </a:t>
            </a:r>
            <a:r>
              <a:rPr lang="en-US" sz="1200" dirty="0" smtClean="0">
                <a:hlinkClick r:id="rId6"/>
              </a:rPr>
              <a:t>https://yandex.ru/images/_crpd/zjFjY5723/5a0a540uj/0ggON_S4H45p0KtrVRAGGmW8Mwpylf7yomIfbPw6ZXekKVL2dAVZxkqWrE8VMr8v8nR7rhXCjmVyESR2fQo3889ICk686CL7TZHzTiRs</a:t>
            </a:r>
            <a:endParaRPr lang="ru-RU" sz="1200" dirty="0" smtClean="0"/>
          </a:p>
          <a:p>
            <a:r>
              <a:rPr lang="ru-RU" sz="1200" dirty="0" smtClean="0"/>
              <a:t>Посуда - </a:t>
            </a:r>
            <a:r>
              <a:rPr lang="en-US" sz="1200" dirty="0" smtClean="0">
                <a:hlinkClick r:id="rId7"/>
              </a:rPr>
              <a:t>https://avatars.mds.yandex.net/get-pdb/805160/b6a5e2a2-9452-4b61-8033-a8d99b2d21b9/s1200</a:t>
            </a:r>
            <a:endParaRPr lang="ru-RU" sz="1200" dirty="0" smtClean="0"/>
          </a:p>
          <a:p>
            <a:r>
              <a:rPr lang="ru-RU" sz="1200" dirty="0" smtClean="0"/>
              <a:t>Крыша - </a:t>
            </a:r>
            <a:r>
              <a:rPr lang="en-US" sz="1200" dirty="0" smtClean="0">
                <a:hlinkClick r:id="rId8"/>
              </a:rPr>
              <a:t>https://sun9-12.userapi.com/c848524/v848524261/e68f2/At1U1nBrgD0.jpg</a:t>
            </a:r>
            <a:endParaRPr lang="ru-RU" sz="1200" dirty="0" smtClean="0"/>
          </a:p>
          <a:p>
            <a:r>
              <a:rPr lang="ru-RU" sz="1200" dirty="0" err="1" smtClean="0"/>
              <a:t>Додон</a:t>
            </a:r>
            <a:r>
              <a:rPr lang="ru-RU" sz="1200" dirty="0" smtClean="0"/>
              <a:t>-</a:t>
            </a:r>
            <a:r>
              <a:rPr lang="en-US" sz="1200" dirty="0" smtClean="0"/>
              <a:t> </a:t>
            </a:r>
            <a:r>
              <a:rPr lang="en-US" sz="1200" dirty="0" smtClean="0">
                <a:hlinkClick r:id="rId9"/>
              </a:rPr>
              <a:t>https://cdn5.vectorstock.com/i/1000x1000/97/14/boy-in-a-traditional-russian-costume-playing-the-vector-21489714.jpg</a:t>
            </a:r>
            <a:endParaRPr lang="ru-RU" sz="1200" dirty="0" smtClean="0"/>
          </a:p>
          <a:p>
            <a:r>
              <a:rPr lang="ru-RU" sz="1200" dirty="0" smtClean="0"/>
              <a:t> </a:t>
            </a:r>
          </a:p>
          <a:p>
            <a:endParaRPr lang="ru-RU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 </a:t>
            </a:r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r>
              <a:rPr lang="ru-RU" sz="1200" dirty="0" smtClean="0"/>
              <a:t> </a:t>
            </a:r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 smtClean="0"/>
          </a:p>
          <a:p>
            <a:endParaRPr lang="ru-RU" sz="12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100" b="1" dirty="0" smtClean="0">
                <a:solidFill>
                  <a:schemeClr val="accent3">
                    <a:lumMod val="75000"/>
                  </a:schemeClr>
                </a:solidFill>
              </a:rPr>
              <a:t>ЦЕЛЬ: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3434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закрепить звуки 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[</a:t>
            </a:r>
            <a:r>
              <a:rPr lang="ru-RU" sz="2400" i="1" dirty="0" err="1" smtClean="0">
                <a:solidFill>
                  <a:schemeClr val="accent5">
                    <a:lumMod val="50000"/>
                  </a:schemeClr>
                </a:solidFill>
              </a:rPr>
              <a:t>д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], [</a:t>
            </a:r>
            <a:r>
              <a:rPr lang="ru-RU" sz="2400" i="1" dirty="0" err="1" smtClean="0">
                <a:solidFill>
                  <a:schemeClr val="accent5">
                    <a:lumMod val="50000"/>
                  </a:schemeClr>
                </a:solidFill>
              </a:rPr>
              <a:t>дь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]; 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познакомить с их графическим обозначением;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формировать умение читать слоги, слова, текст с буквами Д, </a:t>
            </a:r>
            <a:r>
              <a:rPr lang="ru-RU" sz="2400" i="1" dirty="0" err="1" smtClean="0">
                <a:solidFill>
                  <a:schemeClr val="accent5">
                    <a:lumMod val="50000"/>
                  </a:schemeClr>
                </a:solidFill>
              </a:rPr>
              <a:t>д</a:t>
            </a:r>
            <a:r>
              <a:rPr lang="ru-RU" sz="2400" i="1" dirty="0" smtClean="0">
                <a:solidFill>
                  <a:schemeClr val="accent5">
                    <a:lumMod val="50000"/>
                  </a:schemeClr>
                </a:solidFill>
              </a:rPr>
              <a:t>;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совершенствовать </a:t>
            </a:r>
            <a:r>
              <a:rPr lang="ru-RU" sz="2400" dirty="0" err="1" smtClean="0">
                <a:solidFill>
                  <a:schemeClr val="accent5">
                    <a:lumMod val="50000"/>
                  </a:schemeClr>
                </a:solidFill>
              </a:rPr>
              <a:t>звуко-буквенный</a:t>
            </a: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 анализ;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упражнять в образовании сложных слов, относительных прилагательных; </a:t>
            </a:r>
          </a:p>
          <a:p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развивать мелкую моторику, логическое мышление.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1524000"/>
            <a:ext cx="7498080" cy="10210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—	</a:t>
            </a:r>
            <a:r>
              <a:rPr lang="ru-RU" sz="3100" dirty="0" smtClean="0"/>
              <a:t>В далекой деревне жил... Кто? </a:t>
            </a:r>
            <a:br>
              <a:rPr lang="ru-RU" sz="3100" dirty="0" smtClean="0"/>
            </a:br>
            <a:r>
              <a:rPr lang="ru-RU" sz="3100" dirty="0" smtClean="0"/>
              <a:t>Вы узнаете это, если правильно назовете первые звуки в словах-названиях картинок: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27650" name="Picture 2" descr="https://im0-tub-ru.yandex.net/i?id=ef0433a6a6e0f787d24a5f7d029426d3&amp;n=13&amp;exp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3657600"/>
            <a:ext cx="1143000" cy="742950"/>
          </a:xfrm>
          <a:prstGeom prst="rect">
            <a:avLst/>
          </a:prstGeom>
          <a:noFill/>
        </p:spPr>
      </p:pic>
      <p:pic>
        <p:nvPicPr>
          <p:cNvPr id="27654" name="Picture 6" descr="https://yandex.ru/images/_crpd/zjFjY5723/5a0a540uj/0ggON_S4H45p0KtrVRAGGmW8Mwpylf7yomIffaAyVD-sNXbyfBlZ0x_L8Q89P-p2pnUy9hSOjyleLSh2fQo3889ICk686CL7TZHzTi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276600"/>
            <a:ext cx="1481613" cy="1295400"/>
          </a:xfrm>
          <a:prstGeom prst="rect">
            <a:avLst/>
          </a:prstGeom>
          <a:noFill/>
        </p:spPr>
      </p:pic>
      <p:pic>
        <p:nvPicPr>
          <p:cNvPr id="27658" name="Picture 10" descr="https://im0-tub-ru.yandex.net/i?id=b7f6235156ab45ad6e269813f01ea2b4&amp;n=13&amp;exp=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3429000"/>
            <a:ext cx="876300" cy="1219200"/>
          </a:xfrm>
          <a:prstGeom prst="rect">
            <a:avLst/>
          </a:prstGeom>
          <a:noFill/>
        </p:spPr>
      </p:pic>
      <p:pic>
        <p:nvPicPr>
          <p:cNvPr id="8" name="Picture 6" descr="https://yandex.ru/images/_crpd/zjFjY5723/5a0a540uj/0ggON_S4H45p0KtrVRAGGmW8Mwpylf7yomIffaAyVD-sNXbyfBlZ0x_L8Q89P-p2pnUy9hSOjyleLSh2fQo3889ICk686CL7TZHzTi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91000" y="3352800"/>
            <a:ext cx="1481613" cy="1295400"/>
          </a:xfrm>
          <a:prstGeom prst="rect">
            <a:avLst/>
          </a:prstGeom>
          <a:noFill/>
        </p:spPr>
      </p:pic>
      <p:pic>
        <p:nvPicPr>
          <p:cNvPr id="9" name="Picture 2" descr="https://im0-tub-ru.yandex.net/i?id=ef0433a6a6e0f787d24a5f7d029426d3&amp;n=13&amp;exp=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581400"/>
            <a:ext cx="1143000" cy="74295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https://cdn5.vectorstock.com/i/1000x1000/70/74/friendly-alien-vector-4870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511"/>
          <a:stretch>
            <a:fillRect/>
          </a:stretch>
        </p:blipFill>
        <p:spPr bwMode="auto">
          <a:xfrm>
            <a:off x="1600200" y="1371600"/>
            <a:ext cx="2743200" cy="3648627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495800" y="2667000"/>
            <a:ext cx="4419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Правильно! </a:t>
            </a:r>
          </a:p>
          <a:p>
            <a:r>
              <a:rPr lang="ru-RU" sz="4000" b="1" dirty="0" smtClean="0">
                <a:solidFill>
                  <a:srgbClr val="C00000"/>
                </a:solidFill>
              </a:rPr>
              <a:t>Это – </a:t>
            </a:r>
            <a:r>
              <a:rPr lang="ru-RU" sz="4000" b="1" dirty="0" err="1" smtClean="0">
                <a:solidFill>
                  <a:srgbClr val="C00000"/>
                </a:solidFill>
              </a:rPr>
              <a:t>Додон</a:t>
            </a:r>
            <a:r>
              <a:rPr lang="ru-RU" sz="4000" b="1" dirty="0" smtClean="0">
                <a:solidFill>
                  <a:srgbClr val="C00000"/>
                </a:solidFill>
              </a:rPr>
              <a:t>!</a:t>
            </a:r>
            <a:endParaRPr lang="ru-RU" sz="4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609600" y="457200"/>
            <a:ext cx="48768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Далеко живет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Додон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Дети, он вам шлет поклон.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Ждет он в гости вас, друзья.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Вот бежит тропа туда.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вы ее пройдете,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То к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Додону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попадете.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9699" name="Picture 3" descr="https://thumbs.dreamstime.com/b/%D1%83%D0%BA%D0%B0%D0%B7%D0%B0%D1%82%D0%B5%D0%BB%D1%8C-1568303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67200" y="2209800"/>
            <a:ext cx="4236720" cy="4343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1905000" y="3124200"/>
            <a:ext cx="6096000" cy="9541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эти буквы посмотрите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букву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средь них найдите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2057400"/>
            <a:ext cx="74411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И</a:t>
            </a:r>
            <a:endParaRPr lang="ru-RU" sz="6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819400" y="1371600"/>
            <a:ext cx="66396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Б</a:t>
            </a:r>
            <a:endParaRPr lang="ru-RU" sz="6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191000" y="990600"/>
            <a:ext cx="8210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М</a:t>
            </a:r>
            <a:endParaRPr lang="ru-RU" sz="6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486400" y="1295400"/>
            <a:ext cx="69762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Л</a:t>
            </a:r>
            <a:endParaRPr lang="ru-RU" sz="6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858000" y="1676400"/>
            <a:ext cx="7681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Д</a:t>
            </a:r>
            <a:endParaRPr lang="ru-RU" sz="6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848600" y="2133600"/>
            <a:ext cx="73930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err="1" smtClean="0"/>
              <a:t>Ц</a:t>
            </a:r>
            <a:endParaRPr lang="ru-RU" sz="6000" b="1" dirty="0"/>
          </a:p>
        </p:txBody>
      </p:sp>
      <p:pic>
        <p:nvPicPr>
          <p:cNvPr id="30723" name="Picture 3" descr="https://cdn5.vectorstock.com/i/1000x1000/70/74/friendly-alien-vector-48707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7511"/>
          <a:stretch>
            <a:fillRect/>
          </a:stretch>
        </p:blipFill>
        <p:spPr bwMode="auto">
          <a:xfrm>
            <a:off x="1981200" y="4267200"/>
            <a:ext cx="1524000" cy="202701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22222E-6 8.05735E-6 L -0.36666 0.44404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676400" y="685800"/>
            <a:ext cx="6324600" cy="252376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7513" algn="l"/>
              </a:tabLst>
            </a:pPr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ассмотрите букву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«Дом»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Рассмотрите буквы в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голубой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рамочке. Похожи ли эти буквы? Чем они отличаются?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Сколько элементов у буквы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Д?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Какие это элементы?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175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Прочитайте буквы.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75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Будем мы сейчас играть,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7513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Букву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составлять.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7513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447800" y="5105400"/>
            <a:ext cx="7239000" cy="40011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Составьте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букву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пальцев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рук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образцу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справа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b="80559"/>
          <a:stretch>
            <a:fillRect/>
          </a:stretch>
        </p:blipFill>
        <p:spPr bwMode="auto">
          <a:xfrm>
            <a:off x="1828800" y="3124200"/>
            <a:ext cx="63531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066800" y="5654188"/>
            <a:ext cx="7010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теперь в приложении 1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допишите недостающие </a:t>
            </a:r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элементы букв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детали посмотрите,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4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Буквы быстро почините.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66800" y="0"/>
            <a:ext cx="5791200" cy="914400"/>
          </a:xfrm>
        </p:spPr>
        <p:txBody>
          <a:bodyPr>
            <a:normAutofit/>
          </a:bodyPr>
          <a:lstStyle/>
          <a:p>
            <a:r>
              <a:rPr lang="ru-RU" sz="3600" dirty="0" smtClean="0"/>
              <a:t>1 этап пути</a:t>
            </a:r>
            <a:endParaRPr lang="ru-RU" sz="36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/>
          <p:nvPr/>
        </p:nvSpPr>
        <p:spPr>
          <a:xfrm>
            <a:off x="6934200" y="3048000"/>
            <a:ext cx="13462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</a:t>
            </a: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посуду).</a:t>
            </a:r>
            <a:endParaRPr lang="ru-RU" sz="2400" b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6172200" y="1524000"/>
            <a:ext cx="12517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(диван).</a:t>
            </a:r>
            <a:endParaRPr lang="ru-RU" sz="2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29200" y="5715000"/>
            <a:ext cx="13742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(дубок).</a:t>
            </a:r>
            <a:endParaRPr lang="ru-RU" sz="2800" b="1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391400" y="5334000"/>
            <a:ext cx="10141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(дом)</a:t>
            </a: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66800" y="274320"/>
            <a:ext cx="5257800" cy="868680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2 этап пути</a:t>
            </a:r>
            <a:br>
              <a:rPr lang="ru-RU" sz="3600" dirty="0" smtClean="0"/>
            </a:br>
            <a:r>
              <a:rPr lang="ru-RU" sz="3600" dirty="0" smtClean="0"/>
              <a:t>Игра «Доскажи словечко»</a:t>
            </a:r>
            <a:endParaRPr lang="ru-RU" sz="3600" dirty="0"/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1066800" y="1752600"/>
            <a:ext cx="47244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2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Загремел сердитый гром.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2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Забежали дети в ...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2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Ищем, ищем мы грибок,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2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Заглянули под ...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2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Дима спать ложится сам,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213" algn="l"/>
              </a:tabLst>
            </a:pP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Стелит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простынь на ...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2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Подмету я сам полы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2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не позабуду,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213" algn="l"/>
              </a:tabLs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Вымою...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2777" name="Picture 9" descr="https://yandex.ru/images/_crpd/zjFjY5723/5a0a540uj/0ggON_S4H45p0KtrVRAGGmW8Mwpylf7yomIfbPw6ZXekKVL2dAVZxkqWrE8VMr8v8nR7rhXCjmVyESR2fQo3889ICk686CL7TZHzTiR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1295400"/>
            <a:ext cx="1784194" cy="914400"/>
          </a:xfrm>
          <a:prstGeom prst="rect">
            <a:avLst/>
          </a:prstGeom>
          <a:noFill/>
        </p:spPr>
      </p:pic>
      <p:pic>
        <p:nvPicPr>
          <p:cNvPr id="32779" name="Picture 11" descr="https://avatars.mds.yandex.net/get-pdb/805160/b6a5e2a2-9452-4b61-8033-a8d99b2d21b9/s12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2362200"/>
            <a:ext cx="1600200" cy="1600200"/>
          </a:xfrm>
          <a:prstGeom prst="rect">
            <a:avLst/>
          </a:prstGeom>
          <a:noFill/>
        </p:spPr>
      </p:pic>
      <p:pic>
        <p:nvPicPr>
          <p:cNvPr id="9" name="Picture 6" descr="https://yandex.ru/images/_crpd/zjFjY5723/5a0a540uj/0ggON_S4H45p0KtrVRAGGmW8Mwpylf7yomIffaAyVD-sNXbyfBlZ0x_L8Q89P-p2pnUy9hSOjyleLSh2fQo3889ICk686CL7TZHzTiR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10400" y="4876800"/>
            <a:ext cx="1481613" cy="1295400"/>
          </a:xfrm>
          <a:prstGeom prst="rect">
            <a:avLst/>
          </a:prstGeom>
          <a:noFill/>
        </p:spPr>
      </p:pic>
      <p:pic>
        <p:nvPicPr>
          <p:cNvPr id="32783" name="Picture 15" descr="https://printonic.ru/uploads/images/2016/04/04/img_5702b583306c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800600" y="487680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69 -0.02706 L -0.40469 -0.471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-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17 -0.01596 L -0.17517 -0.4266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-2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465 -0.02243 L -0.19965 0.2994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" y="1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535 4.19981E-6 L -0.46701 0.2553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1" y="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3" grpId="0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 этап пути</a:t>
            </a:r>
            <a:br>
              <a:rPr lang="ru-RU" dirty="0" smtClean="0"/>
            </a:br>
            <a:r>
              <a:rPr lang="ru-RU" dirty="0" smtClean="0"/>
              <a:t>Физкультминутка</a:t>
            </a:r>
            <a:endParaRPr lang="ru-RU" dirty="0"/>
          </a:p>
        </p:txBody>
      </p:sp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438400" y="1600200"/>
            <a:ext cx="4572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Сейчас немного отдохнем, 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потом читать начнем.</a:t>
            </a:r>
            <a:endParaRPr kumimoji="0" lang="ru-RU" sz="2400" b="1" i="1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5720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648200" y="3581400"/>
            <a:ext cx="42672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«Замок»</a:t>
            </a:r>
            <a:endParaRPr lang="ru-RU" sz="24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indent="4572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двери висит замок </a:t>
            </a:r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(пальцы сложены в замок),</a:t>
            </a:r>
            <a:endParaRPr lang="ru-RU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Кто его открыть бы смог? </a:t>
            </a:r>
            <a:endParaRPr lang="ru-RU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Постучали, постучали </a:t>
            </a:r>
            <a:endParaRPr lang="ru-RU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Потянули, потянули, </a:t>
            </a:r>
            <a:endParaRPr lang="ru-RU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Покрутили, покрутили, </a:t>
            </a:r>
            <a:endParaRPr lang="ru-RU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... открыли.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2667000"/>
            <a:ext cx="4191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«Крыша»</a:t>
            </a:r>
            <a:endParaRPr lang="ru-RU" sz="2400" b="1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Подними ладони выше </a:t>
            </a:r>
            <a:endParaRPr lang="ru-RU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сложи над головой. </a:t>
            </a:r>
            <a:endParaRPr lang="ru-RU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 же вышло? </a:t>
            </a:r>
            <a:endParaRPr lang="ru-RU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Вышла крыша, </a:t>
            </a:r>
            <a:endParaRPr lang="ru-RU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0" indent="45720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 под крышей мы с тобой.</a:t>
            </a:r>
            <a:endParaRPr lang="ru-RU" sz="2400" dirty="0" smtClean="0">
              <a:solidFill>
                <a:schemeClr val="accent3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3795" name="Picture 3" descr="https://sun9-12.userapi.com/c848524/v848524261/e68f2/At1U1nBrgD0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6F6F6"/>
              </a:clrFrom>
              <a:clrTo>
                <a:srgbClr val="F6F6F6">
                  <a:alpha val="0"/>
                </a:srgbClr>
              </a:clrTo>
            </a:clrChange>
          </a:blip>
          <a:srcRect t="10596" b="28477"/>
          <a:stretch>
            <a:fillRect/>
          </a:stretch>
        </p:blipFill>
        <p:spPr bwMode="auto">
          <a:xfrm>
            <a:off x="1371600" y="5105400"/>
            <a:ext cx="1905000" cy="1162587"/>
          </a:xfrm>
          <a:prstGeom prst="rect">
            <a:avLst/>
          </a:prstGeom>
          <a:noFill/>
        </p:spPr>
      </p:pic>
      <p:pic>
        <p:nvPicPr>
          <p:cNvPr id="33797" name="Picture 5" descr="https://im0-tub-ru.yandex.net/i?id=609cb5081b1882f4ac25f3eec5e6c5ad&amp;n=13&amp;exp=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2895600"/>
            <a:ext cx="746045" cy="99060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156</TotalTime>
  <Words>517</Words>
  <Application>Microsoft Office PowerPoint</Application>
  <PresentationFormat>Экран (4:3)</PresentationFormat>
  <Paragraphs>122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Занятие по обучению грамоте по пособию Цукановой СП., Бетц Л.Л.  «Я учусь говорить и читать…»</vt:lpstr>
      <vt:lpstr>ЦЕЛЬ:</vt:lpstr>
      <vt:lpstr>— В далекой деревне жил... Кто?  Вы узнаете это, если правильно назовете первые звуки в словах-названиях картинок: </vt:lpstr>
      <vt:lpstr>Слайд 4</vt:lpstr>
      <vt:lpstr>Слайд 5</vt:lpstr>
      <vt:lpstr>Слайд 6</vt:lpstr>
      <vt:lpstr>1 этап пути</vt:lpstr>
      <vt:lpstr>2 этап пути Игра «Доскажи словечко»</vt:lpstr>
      <vt:lpstr>3 этап пути Физкультминутка</vt:lpstr>
      <vt:lpstr>4 этап пути  Читай-ка</vt:lpstr>
      <vt:lpstr>Чтение текста «Додон в саду»</vt:lpstr>
      <vt:lpstr>Итог занятия</vt:lpstr>
      <vt:lpstr>Молодцы!</vt:lpstr>
      <vt:lpstr>Ссылки на интернет-ресурсы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Занятие по обучению грамоте</dc:title>
  <dc:creator>User</dc:creator>
  <cp:lastModifiedBy>User</cp:lastModifiedBy>
  <cp:revision>15</cp:revision>
  <dcterms:created xsi:type="dcterms:W3CDTF">2020-04-09T14:53:00Z</dcterms:created>
  <dcterms:modified xsi:type="dcterms:W3CDTF">2020-04-10T08:19:28Z</dcterms:modified>
</cp:coreProperties>
</file>