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notesMasterIdLst>
    <p:notesMasterId r:id="rId21"/>
  </p:notesMasterIdLst>
  <p:sldIdLst>
    <p:sldId id="256" r:id="rId2"/>
    <p:sldId id="420" r:id="rId3"/>
    <p:sldId id="340" r:id="rId4"/>
    <p:sldId id="345" r:id="rId5"/>
    <p:sldId id="344" r:id="rId6"/>
    <p:sldId id="369" r:id="rId7"/>
    <p:sldId id="349" r:id="rId8"/>
    <p:sldId id="350" r:id="rId9"/>
    <p:sldId id="346" r:id="rId10"/>
    <p:sldId id="376" r:id="rId11"/>
    <p:sldId id="384" r:id="rId12"/>
    <p:sldId id="381" r:id="rId13"/>
    <p:sldId id="380" r:id="rId14"/>
    <p:sldId id="383" r:id="rId15"/>
    <p:sldId id="385" r:id="rId16"/>
    <p:sldId id="378" r:id="rId17"/>
    <p:sldId id="389" r:id="rId18"/>
    <p:sldId id="394" r:id="rId19"/>
    <p:sldId id="35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AE66"/>
    <a:srgbClr val="295F00"/>
    <a:srgbClr val="95C792"/>
    <a:srgbClr val="DDECD9"/>
    <a:srgbClr val="F99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1572" autoAdjust="0"/>
  </p:normalViewPr>
  <p:slideViewPr>
    <p:cSldViewPr>
      <p:cViewPr varScale="1">
        <p:scale>
          <a:sx n="63" d="100"/>
          <a:sy n="63" d="100"/>
        </p:scale>
        <p:origin x="1424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CFA28-6F47-4F98-947E-CA17F3B5A392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C4CCE-5367-4D7A-9242-49C8795425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84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C4CCE-5367-4D7A-9242-49C87954251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7CB-400C-4C84-B15D-5FC3CEE01BF2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10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7CB-400C-4C84-B15D-5FC3CEE01BF2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50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7CB-400C-4C84-B15D-5FC3CEE01BF2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0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7CB-400C-4C84-B15D-5FC3CEE01BF2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62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7CB-400C-4C84-B15D-5FC3CEE01BF2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40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7CB-400C-4C84-B15D-5FC3CEE01BF2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80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7CB-400C-4C84-B15D-5FC3CEE01BF2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8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7CB-400C-4C84-B15D-5FC3CEE01BF2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74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7CB-400C-4C84-B15D-5FC3CEE01BF2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45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8D547CB-400C-4C84-B15D-5FC3CEE01BF2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734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47CB-400C-4C84-B15D-5FC3CEE01BF2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12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8D547CB-400C-4C84-B15D-5FC3CEE01BF2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ooks.vbudushee.ru/books/khrestomatiya-5-7-l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608671"/>
            <a:ext cx="6840760" cy="269058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объединения «Детский сад –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больших открытий маленьких людей»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800" b="1" dirty="0" smtClean="0"/>
              <a:t>Поддержка детской инициативы в социально-коммуникативном, познавательном </a:t>
            </a:r>
            <a:br>
              <a:rPr lang="ru-RU" sz="2800" b="1" dirty="0" smtClean="0"/>
            </a:br>
            <a:r>
              <a:rPr lang="ru-RU" sz="2800" b="1" dirty="0" smtClean="0"/>
              <a:t>и речевом развитии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4" r="12253" b="5661"/>
          <a:stretch/>
        </p:blipFill>
        <p:spPr>
          <a:xfrm>
            <a:off x="395536" y="3789040"/>
            <a:ext cx="1988015" cy="2339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52786"/>
            <a:ext cx="6809822" cy="12558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9500" y="4437112"/>
            <a:ext cx="33409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  <a:ea typeface="+mj-ea"/>
                <a:cs typeface="+mj-cs"/>
              </a:rPr>
              <a:t/>
            </a:r>
            <a:br>
              <a:rPr lang="ru-RU" sz="2200" b="1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ru-RU" sz="2200" b="1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  <a:ea typeface="+mj-ea"/>
                <a:cs typeface="+mj-cs"/>
              </a:rPr>
              <a:t>МДОУ «Детский сад № 170»</a:t>
            </a:r>
            <a:br>
              <a:rPr lang="ru-RU" sz="2200" b="1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ru-RU" sz="2200" b="1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  <a:ea typeface="+mj-ea"/>
                <a:cs typeface="+mj-cs"/>
              </a:rPr>
              <a:t/>
            </a:r>
            <a:br>
              <a:rPr lang="ru-RU" sz="2200" b="1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ru-RU" sz="2200" b="1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  <a:ea typeface="+mj-ea"/>
                <a:cs typeface="+mj-cs"/>
              </a:rPr>
              <a:t>29.01.2025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446" y="4498783"/>
            <a:ext cx="6912768" cy="154242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Патриотизм </a:t>
            </a:r>
            <a:r>
              <a:rPr lang="ru-RU" sz="2800" dirty="0">
                <a:solidFill>
                  <a:srgbClr val="C00000"/>
                </a:solidFill>
                <a:latin typeface="+mn-lt"/>
              </a:rPr>
              <a:t>– это любовь к Родине, </a:t>
            </a: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преданность </a:t>
            </a:r>
            <a:r>
              <a:rPr lang="ru-RU" sz="2800" dirty="0">
                <a:solidFill>
                  <a:srgbClr val="C00000"/>
                </a:solidFill>
                <a:latin typeface="+mn-lt"/>
              </a:rPr>
              <a:t>своему Отечеству, </a:t>
            </a: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стремление </a:t>
            </a:r>
            <a:r>
              <a:rPr lang="ru-RU" sz="2800" dirty="0">
                <a:solidFill>
                  <a:srgbClr val="C00000"/>
                </a:solidFill>
                <a:latin typeface="+mn-lt"/>
              </a:rPr>
              <a:t>служить его интересам и готовность, вплоть до самопожертвования, к его </a:t>
            </a: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защите</a:t>
            </a: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1245" y="1997550"/>
            <a:ext cx="7355171" cy="2223538"/>
          </a:xfrm>
        </p:spPr>
        <p:txBody>
          <a:bodyPr>
            <a:noAutofit/>
          </a:bodyPr>
          <a:lstStyle/>
          <a:p>
            <a:pPr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условий для становления основ патриотического сознания детей, возможности позитивной социализации ребенка, его всестороннего личностного, морально-нравственного и познавательного развития, развития инициативы и творческих способностей на основе соответствующих дошкольному возрасту видов деятельности.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63687" y="908720"/>
            <a:ext cx="6300909" cy="8111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rgbClr val="295F00"/>
                </a:solidFill>
                <a:latin typeface="+mn-lt"/>
              </a:rPr>
              <a:t>Цель патриотического воспитания</a:t>
            </a:r>
          </a:p>
          <a:p>
            <a:pPr algn="ctr"/>
            <a:r>
              <a:rPr lang="ru-RU" sz="2800" dirty="0" smtClean="0">
                <a:solidFill>
                  <a:srgbClr val="295F00"/>
                </a:solidFill>
                <a:latin typeface="+mn-lt"/>
              </a:rPr>
              <a:t>по ФГОС ДО</a:t>
            </a:r>
            <a:endParaRPr lang="ru-RU" sz="2800" dirty="0">
              <a:solidFill>
                <a:srgbClr val="295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3602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567" y="836712"/>
            <a:ext cx="4885597" cy="6679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295F00"/>
                </a:solidFill>
                <a:latin typeface="+mn-lt"/>
              </a:rPr>
              <a:t>Модель патриотического воспитания дошкольников</a:t>
            </a:r>
            <a:endParaRPr lang="ru-RU" sz="2800" dirty="0">
              <a:solidFill>
                <a:srgbClr val="295F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8574" y="2060848"/>
            <a:ext cx="5345582" cy="3072818"/>
          </a:xfrm>
        </p:spPr>
        <p:txBody>
          <a:bodyPr>
            <a:noAutofit/>
          </a:bodyPr>
          <a:lstStyle/>
          <a:p>
            <a:pPr marL="434340" indent="-3429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</a:p>
          <a:p>
            <a:pPr marL="434340" indent="-3429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Детский сад</a:t>
            </a:r>
          </a:p>
          <a:p>
            <a:pPr marL="434340" indent="-3429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Родной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город (мой двор, моя улица)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4340" indent="-3429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Родная страна</a:t>
            </a:r>
          </a:p>
          <a:p>
            <a:pPr marL="434340" indent="-3429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Защитники Отечества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07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568" y="489110"/>
            <a:ext cx="4885597" cy="66799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295F00"/>
                </a:solidFill>
                <a:latin typeface="+mn-lt"/>
              </a:rPr>
              <a:t>Семья</a:t>
            </a:r>
            <a:endParaRPr lang="ru-RU" sz="2800" dirty="0">
              <a:solidFill>
                <a:srgbClr val="295F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5122" y="1364401"/>
            <a:ext cx="4392488" cy="101021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Михаил Михайлович Зощенко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«Ёлка»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159" y="2374617"/>
            <a:ext cx="2814414" cy="33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50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568" y="489110"/>
            <a:ext cx="4885597" cy="66799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295F00"/>
                </a:solidFill>
                <a:latin typeface="+mn-lt"/>
              </a:rPr>
              <a:t>Детский сад</a:t>
            </a:r>
            <a:endParaRPr lang="ru-RU" sz="2800" dirty="0">
              <a:solidFill>
                <a:srgbClr val="295F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8575" y="1868350"/>
            <a:ext cx="5345582" cy="1669473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Ю.С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Марков «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Игрушки для Андрюшки»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Н.М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. Полякова «Детский сад для зверят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80928"/>
            <a:ext cx="2808312" cy="353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36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568" y="489110"/>
            <a:ext cx="4885597" cy="8967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295F00"/>
                </a:solidFill>
                <a:latin typeface="+mn-lt"/>
              </a:rPr>
              <a:t>Родной город </a:t>
            </a:r>
            <a:br>
              <a:rPr lang="ru-RU" sz="2800" dirty="0" smtClean="0">
                <a:solidFill>
                  <a:srgbClr val="295F00"/>
                </a:solidFill>
                <a:latin typeface="+mn-lt"/>
              </a:rPr>
            </a:br>
            <a:r>
              <a:rPr lang="ru-RU" sz="2800" dirty="0" smtClean="0">
                <a:solidFill>
                  <a:srgbClr val="295F00"/>
                </a:solidFill>
                <a:latin typeface="+mn-lt"/>
              </a:rPr>
              <a:t>(мой двор, моя улица)</a:t>
            </a:r>
            <a:endParaRPr lang="ru-RU" sz="2800" dirty="0">
              <a:solidFill>
                <a:srgbClr val="295F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5899990" cy="1669473"/>
          </a:xfrm>
        </p:spPr>
        <p:txBody>
          <a:bodyPr>
            <a:noAutofit/>
          </a:bodyPr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Линда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Сара «Загадочный сад под небом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»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Рисование «Любимое место встречи с друзьями»</a:t>
            </a: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045" y="1700808"/>
            <a:ext cx="1986490" cy="17629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759309"/>
            <a:ext cx="3127519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19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568" y="489110"/>
            <a:ext cx="4885597" cy="667991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rgbClr val="295F00"/>
                </a:solidFill>
                <a:latin typeface="+mn-lt"/>
              </a:rPr>
              <a:t>Родной город </a:t>
            </a:r>
            <a:endParaRPr lang="ru-RU" sz="2800" dirty="0">
              <a:solidFill>
                <a:srgbClr val="295F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5630" y="1224668"/>
            <a:ext cx="3851472" cy="1669473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Симбирская Юлия Станиславовна</a:t>
            </a: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«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Зося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— маленькая белка»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508" y="2633744"/>
            <a:ext cx="2230967" cy="22607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59" y="2635768"/>
            <a:ext cx="1838341" cy="22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76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622" y="657554"/>
            <a:ext cx="6683765" cy="61911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295F00"/>
                </a:solidFill>
                <a:latin typeface="+mn-lt"/>
                <a:cs typeface="Arial" panose="020B0604020202020204" pitchFamily="34" charset="0"/>
              </a:rPr>
              <a:t>Родная страна</a:t>
            </a:r>
            <a:endParaRPr lang="ru-RU" sz="2800" dirty="0">
              <a:solidFill>
                <a:srgbClr val="295F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2196" y="1812775"/>
            <a:ext cx="5544616" cy="792088"/>
          </a:xfrm>
        </p:spPr>
        <p:txBody>
          <a:bodyPr/>
          <a:lstStyle/>
          <a:p>
            <a:pPr algn="ctr" font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В. Драгунский «Тайное становится явным»</a:t>
            </a:r>
          </a:p>
          <a:p>
            <a:pPr fontAlgn="ctr"/>
            <a:endParaRPr lang="ru-RU" dirty="0">
              <a:solidFill>
                <a:schemeClr val="tx2">
                  <a:lumMod val="75000"/>
                </a:schemeClr>
              </a:solidFill>
              <a:latin typeface="FedraSansPro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2598895"/>
            <a:ext cx="2026192" cy="316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32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782" y="132397"/>
            <a:ext cx="6683765" cy="96066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295F00"/>
                </a:solidFill>
                <a:latin typeface="+mn-lt"/>
                <a:cs typeface="Arial" panose="020B0604020202020204" pitchFamily="34" charset="0"/>
              </a:rPr>
              <a:t>Защитники Отечества</a:t>
            </a:r>
            <a:endParaRPr lang="ru-RU" sz="2800" dirty="0">
              <a:solidFill>
                <a:srgbClr val="295F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132856"/>
            <a:ext cx="4887978" cy="325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0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433464" y="116632"/>
            <a:ext cx="4648031" cy="134240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56AE66"/>
                </a:solidFill>
                <a:latin typeface="+mn-lt"/>
              </a:rPr>
              <a:t>Защитники Отечества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7" name="Заголовок 7"/>
          <p:cNvSpPr txBox="1">
            <a:spLocks/>
          </p:cNvSpPr>
          <p:nvPr/>
        </p:nvSpPr>
        <p:spPr>
          <a:xfrm>
            <a:off x="2483768" y="533502"/>
            <a:ext cx="4648031" cy="13424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Лев Абрамович Кассиль «Сестра»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08" y="1435906"/>
            <a:ext cx="2694666" cy="39200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2348880"/>
            <a:ext cx="6011177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418" y="260648"/>
            <a:ext cx="7543800" cy="1450757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9181" y="2180360"/>
            <a:ext cx="7112037" cy="3402985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10000"/>
              </a:lnSpc>
            </a:pPr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«Чтение - это окошко, через которое дети видят и познают мир и самих себя»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												В. Сухомлинский</a:t>
            </a:r>
          </a:p>
          <a:p>
            <a:pPr marL="0" indent="0">
              <a:lnSpc>
                <a:spcPct val="110000"/>
              </a:lnSpc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«Что бы вы ни делали, чем бы вы не занимались, вам всегда понадобится умный и верный помощник - книга»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											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С. Маршак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46595" y="688816"/>
            <a:ext cx="4317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-50" dirty="0">
                <a:solidFill>
                  <a:srgbClr val="295F00"/>
                </a:solidFill>
                <a:latin typeface="Calibri Light" panose="020F0302020204030204"/>
                <a:ea typeface="+mj-ea"/>
                <a:cs typeface="+mj-cs"/>
              </a:rPr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677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608671"/>
            <a:ext cx="6840760" cy="269058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объединения «Детский сад –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больших открытий маленьких людей»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800" b="1" dirty="0" smtClean="0"/>
              <a:t>Формирование патриотических чувств дошкольников через поддержку</a:t>
            </a:r>
            <a:br>
              <a:rPr lang="ru-RU" sz="2800" b="1" dirty="0" smtClean="0"/>
            </a:br>
            <a:r>
              <a:rPr lang="ru-RU" sz="2800" b="1" dirty="0" smtClean="0"/>
              <a:t>читательской инициативы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52786"/>
            <a:ext cx="6809822" cy="12558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7828" y="4437112"/>
            <a:ext cx="386035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  <a:ea typeface="+mj-ea"/>
                <a:cs typeface="+mj-cs"/>
              </a:rPr>
              <a:t>Учитель-логопед Беляева Н.Н.,</a:t>
            </a:r>
            <a:br>
              <a:rPr lang="ru-RU" sz="2200" b="1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ru-RU" sz="2200" b="1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  <a:ea typeface="+mj-ea"/>
                <a:cs typeface="+mj-cs"/>
              </a:rPr>
              <a:t>педагог-психолог Быстрова Ф.Ю.,</a:t>
            </a:r>
            <a:br>
              <a:rPr lang="ru-RU" sz="2200" b="1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ru-RU" sz="2200" b="1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  <a:ea typeface="+mj-ea"/>
                <a:cs typeface="+mj-cs"/>
              </a:rPr>
              <a:t>МДОУ «Детский сад № 170»</a:t>
            </a:r>
            <a:br>
              <a:rPr lang="ru-RU" sz="2200" b="1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ru-RU" sz="2200" b="1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  <a:ea typeface="+mj-ea"/>
                <a:cs typeface="+mj-cs"/>
              </a:rPr>
              <a:t/>
            </a:r>
            <a:br>
              <a:rPr lang="ru-RU" sz="2200" b="1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ru-RU" sz="2200" b="1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  <a:ea typeface="+mj-ea"/>
                <a:cs typeface="+mj-cs"/>
              </a:rPr>
              <a:t>29.01.2025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86674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908720"/>
            <a:ext cx="7543801" cy="4960374"/>
          </a:xfrm>
        </p:spPr>
        <p:txBody>
          <a:bodyPr/>
          <a:lstStyle/>
          <a:p>
            <a:pPr marL="0" lvl="0" indent="0" algn="ctr" defTabSz="457189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Tx/>
              <a:buNone/>
            </a:pPr>
            <a:r>
              <a:rPr lang="ru-RU" sz="3200" b="1" dirty="0">
                <a:solidFill>
                  <a:schemeClr val="tx1"/>
                </a:solidFill>
                <a:latin typeface="+mj-lt"/>
              </a:rPr>
              <a:t>Педагогический проект</a:t>
            </a:r>
          </a:p>
          <a:p>
            <a:pPr marL="0" lvl="0" indent="0" algn="ctr" defTabSz="457189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Tx/>
              <a:buNone/>
            </a:pPr>
            <a:r>
              <a:rPr lang="ru-RU" sz="2200" dirty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i="1" dirty="0">
                <a:solidFill>
                  <a:srgbClr val="295F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«Произведения детской литературы как инструмент развития эмоционального интеллекта и речи детей</a:t>
            </a:r>
            <a:r>
              <a:rPr lang="ru-RU" sz="2200" dirty="0">
                <a:solidFill>
                  <a:srgbClr val="295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295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i="1" dirty="0">
                <a:solidFill>
                  <a:srgbClr val="295F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«Я и мой герой»</a:t>
            </a:r>
          </a:p>
          <a:p>
            <a:pPr marL="0" lvl="0" indent="0" algn="ctr" defTabSz="457189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Tx/>
              <a:buNone/>
            </a:pPr>
            <a:endParaRPr lang="ru-RU" sz="7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ctr" defTabSz="457189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Tx/>
              <a:buNone/>
            </a:pPr>
            <a:endParaRPr lang="ru-RU" sz="19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ctr" defTabSz="457189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Tx/>
              <a:buNone/>
            </a:pP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Авторы: </a:t>
            </a:r>
          </a:p>
          <a:p>
            <a:pPr marL="0" lvl="0" indent="0" algn="ctr" defTabSz="457189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Tx/>
              <a:buNone/>
            </a:pP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педагог-психолог Быстрова Ф.Ю.,</a:t>
            </a:r>
          </a:p>
          <a:p>
            <a:pPr marL="0" lvl="0" indent="0" algn="ctr" defTabSz="457189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Tx/>
              <a:buNone/>
            </a:pP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учитель-логопед Беляева Е.Н.</a:t>
            </a:r>
            <a:r>
              <a:rPr lang="ru-RU" sz="1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19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83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941" y="99219"/>
            <a:ext cx="7764554" cy="2700219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</a:pPr>
            <a:r>
              <a:rPr lang="ru-RU" sz="3100" dirty="0" smtClean="0">
                <a:solidFill>
                  <a:srgbClr val="295F00"/>
                </a:solidFill>
                <a:latin typeface="+mn-lt"/>
              </a:rPr>
              <a:t>Идея проекта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2000" spc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  <a:t>Создание для </a:t>
            </a:r>
            <a:r>
              <a:rPr lang="ru-RU" sz="2000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  <a:t>детей </a:t>
            </a:r>
            <a:r>
              <a:rPr lang="ru-RU" sz="2000" spc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  <a:t>ситуаций, </a:t>
            </a:r>
            <a:r>
              <a:rPr lang="ru-RU" sz="2000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  <a:t>в которых они могут проявить свой читательский интерес и связать его с жизненным опытом. Чтение специально подобранных книг позволяет развивать у детей способности понимать себя и других людей, осваивать нормы и правила социального мира, что способствует индивидуальному личностному развитию и социализации в целом, а также более успешной реализации интеллектуальных способностей, обретению уверенности в своих способностях</a:t>
            </a:r>
            <a:r>
              <a:rPr lang="ru-RU" sz="2000" spc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  <a:t>.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564904"/>
            <a:ext cx="8856983" cy="46714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295F00"/>
                </a:solidFill>
              </a:rPr>
              <a:t>Задачи: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/>
              <a:t> Воспитывать </a:t>
            </a:r>
            <a:r>
              <a:rPr lang="ru-RU" dirty="0"/>
              <a:t>интерес и любовь к чтению; развивать литературную </a:t>
            </a:r>
            <a:r>
              <a:rPr lang="ru-RU" dirty="0" smtClean="0"/>
              <a:t>речь</a:t>
            </a:r>
            <a:endParaRPr lang="ru-RU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/>
              <a:t> Создавать </a:t>
            </a:r>
            <a:r>
              <a:rPr lang="ru-RU" dirty="0"/>
              <a:t>условия для формирования читательской инициативы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/>
              <a:t> Воспитывать </a:t>
            </a:r>
            <a:r>
              <a:rPr lang="ru-RU" dirty="0"/>
              <a:t>желание и умение слушать художественные произведения, следить за развитием </a:t>
            </a:r>
            <a:r>
              <a:rPr lang="ru-RU" dirty="0" smtClean="0"/>
              <a:t>действий</a:t>
            </a:r>
            <a:endParaRPr lang="ru-RU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/>
              <a:t> Формировать </a:t>
            </a:r>
            <a:r>
              <a:rPr lang="ru-RU" dirty="0"/>
              <a:t>у дошкольников умение понимать эмоции людей и их </a:t>
            </a:r>
            <a:r>
              <a:rPr lang="ru-RU" dirty="0" smtClean="0"/>
              <a:t>причины</a:t>
            </a:r>
            <a:endParaRPr lang="ru-RU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/>
              <a:t> Развивать </a:t>
            </a:r>
            <a:r>
              <a:rPr lang="ru-RU" dirty="0"/>
              <a:t>навыки эмоциональной регуляции и социального </a:t>
            </a:r>
            <a:r>
              <a:rPr lang="ru-RU" dirty="0" smtClean="0"/>
              <a:t>взаимодействия, </a:t>
            </a:r>
            <a:r>
              <a:rPr lang="ru-RU" dirty="0"/>
              <a:t>коммуникативные </a:t>
            </a:r>
            <a:r>
              <a:rPr lang="ru-RU" dirty="0" smtClean="0"/>
              <a:t>навыки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/>
              <a:t> Формирование патриотических чувств дошкольников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690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543800" cy="82864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295F00"/>
                </a:solidFill>
              </a:rPr>
              <a:t>Структура встреч</a:t>
            </a:r>
            <a:endParaRPr lang="ru-RU" sz="2800" b="1" dirty="0">
              <a:solidFill>
                <a:srgbClr val="295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784976" cy="4608512"/>
          </a:xfrm>
        </p:spPr>
        <p:txBody>
          <a:bodyPr>
            <a:normAutofit fontScale="70000" lnSpcReduction="20000"/>
          </a:bodyPr>
          <a:lstStyle/>
          <a:p>
            <a:pPr marL="342900" lvl="0" indent="-342900" defTabSz="457189" fontAlgn="t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Tx/>
              <a:buFont typeface="+mj-lt"/>
              <a:buAutoNum type="arabicPeriod"/>
            </a:pPr>
            <a:r>
              <a:rPr lang="ru-RU" sz="2900" b="1" i="1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Знакомство с произведением</a:t>
            </a:r>
            <a:r>
              <a:rPr lang="ru-RU" sz="2900" i="1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.</a:t>
            </a:r>
            <a:r>
              <a:rPr lang="ru-RU" sz="2900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 Знакомство детей с автором и названием произведения. </a:t>
            </a:r>
          </a:p>
          <a:p>
            <a:pPr marL="342900" lvl="0" indent="-342900" algn="just" defTabSz="457189" fontAlgn="t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Tx/>
              <a:buFont typeface="+mj-lt"/>
              <a:buAutoNum type="arabicPeriod"/>
            </a:pPr>
            <a:r>
              <a:rPr lang="ru-RU" sz="2900" b="1" i="1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О сюжете в двух словах</a:t>
            </a:r>
            <a:r>
              <a:rPr lang="ru-RU" sz="2900" i="1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.</a:t>
            </a:r>
            <a:r>
              <a:rPr lang="ru-RU" sz="2900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 Краткое описание сюжета перед чтением отрывка.</a:t>
            </a:r>
          </a:p>
          <a:p>
            <a:pPr marL="342900" lvl="0" indent="-342900" algn="just" defTabSz="457189" fontAlgn="t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Tx/>
              <a:buFont typeface="+mj-lt"/>
              <a:buAutoNum type="arabicPeriod"/>
            </a:pPr>
            <a:r>
              <a:rPr lang="ru-RU" sz="2900" b="1" i="1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Чтение отрывка</a:t>
            </a:r>
            <a:r>
              <a:rPr lang="ru-RU" sz="2900" i="1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.</a:t>
            </a:r>
            <a:r>
              <a:rPr lang="ru-RU" sz="2900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 Чтение вслух, разыгрывание по ролям. </a:t>
            </a:r>
          </a:p>
          <a:p>
            <a:pPr marL="342900" lvl="0" indent="-342900" defTabSz="457189" fontAlgn="t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Tx/>
              <a:buFont typeface="+mj-lt"/>
              <a:buAutoNum type="arabicPeriod"/>
            </a:pPr>
            <a:r>
              <a:rPr lang="ru-RU" sz="2900" b="1" i="1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Обсуждение содержания текста</a:t>
            </a:r>
            <a:r>
              <a:rPr lang="ru-RU" sz="2900" i="1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.</a:t>
            </a:r>
            <a:r>
              <a:rPr lang="ru-RU" sz="2900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 Дети делятся мнением о прочитанном, обсуждают, что взволновало. </a:t>
            </a:r>
          </a:p>
          <a:p>
            <a:pPr marL="342900" lvl="0" indent="-342900" algn="just" defTabSz="457189" fontAlgn="t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Tx/>
              <a:buFont typeface="+mj-lt"/>
              <a:buAutoNum type="arabicPeriod"/>
            </a:pPr>
            <a:r>
              <a:rPr lang="ru-RU" sz="2900" b="1" i="1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Размышление.</a:t>
            </a:r>
            <a:r>
              <a:rPr lang="ru-RU" sz="2900" i="1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Участники встречи обсуждают, как сюжет отрывка связан с реальной жизнью. </a:t>
            </a:r>
          </a:p>
          <a:p>
            <a:pPr marL="342900" lvl="0" indent="-342900" algn="just" defTabSz="457189" fontAlgn="t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Tx/>
              <a:buFont typeface="+mj-lt"/>
              <a:buAutoNum type="arabicPeriod"/>
            </a:pPr>
            <a:r>
              <a:rPr lang="ru-RU" sz="2900" b="1" i="1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Игровые упражнения</a:t>
            </a:r>
            <a:r>
              <a:rPr lang="ru-RU" sz="2900" i="1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.</a:t>
            </a:r>
            <a:r>
              <a:rPr lang="ru-RU" sz="2900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 Игры по социально-коммуникативному развитию, инсценировки, творческие мастерские, мини-проекты. </a:t>
            </a:r>
          </a:p>
          <a:p>
            <a:pPr marL="342900" lvl="0" indent="-342900" defTabSz="457189" fontAlgn="t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Tx/>
              <a:buFont typeface="+mj-lt"/>
              <a:buAutoNum type="arabicPeriod"/>
            </a:pPr>
            <a:r>
              <a:rPr lang="ru-RU" sz="2900" b="1" i="1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Читаем и развиваемся дальше</a:t>
            </a:r>
            <a:r>
              <a:rPr lang="ru-RU" sz="2900" i="1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.</a:t>
            </a:r>
            <a:r>
              <a:rPr lang="ru-RU" sz="2900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 Взаимодействие с родителями.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803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7968" y="670743"/>
            <a:ext cx="5910833" cy="96066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295F00"/>
                </a:solidFill>
              </a:rPr>
              <a:t>Эмоции и их причины</a:t>
            </a:r>
            <a:endParaRPr lang="ru-RU" sz="2800" b="1" dirty="0">
              <a:solidFill>
                <a:srgbClr val="295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6260" y="1916832"/>
            <a:ext cx="6518564" cy="2833217"/>
          </a:xfrm>
        </p:spPr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М. </a:t>
            </a:r>
            <a:r>
              <a:rPr lang="ru-RU" dirty="0" err="1">
                <a:cs typeface="Arial" panose="020B0604020202020204" pitchFamily="34" charset="0"/>
              </a:rPr>
              <a:t>Аромштам</a:t>
            </a:r>
            <a:r>
              <a:rPr lang="ru-RU" dirty="0">
                <a:cs typeface="Arial" panose="020B0604020202020204" pitchFamily="34" charset="0"/>
              </a:rPr>
              <a:t> «Настоящий кораблик»</a:t>
            </a:r>
          </a:p>
          <a:p>
            <a:r>
              <a:rPr lang="ru-RU" dirty="0">
                <a:cs typeface="Arial" panose="020B0604020202020204" pitchFamily="34" charset="0"/>
              </a:rPr>
              <a:t>Е. </a:t>
            </a:r>
            <a:r>
              <a:rPr lang="ru-RU" dirty="0" err="1">
                <a:cs typeface="Arial" panose="020B0604020202020204" pitchFamily="34" charset="0"/>
              </a:rPr>
              <a:t>Чарушин</a:t>
            </a:r>
            <a:r>
              <a:rPr lang="ru-RU" dirty="0">
                <a:cs typeface="Arial" panose="020B0604020202020204" pitchFamily="34" charset="0"/>
              </a:rPr>
              <a:t> «Про Томку»</a:t>
            </a:r>
          </a:p>
          <a:p>
            <a:r>
              <a:rPr lang="ru-RU" dirty="0">
                <a:cs typeface="Arial" panose="020B0604020202020204" pitchFamily="34" charset="0"/>
              </a:rPr>
              <a:t>М. Майер «Я так рассердился»</a:t>
            </a:r>
          </a:p>
          <a:p>
            <a:r>
              <a:rPr lang="ru-RU" dirty="0">
                <a:solidFill>
                  <a:srgbClr val="404042"/>
                </a:solidFill>
                <a:cs typeface="Arial" panose="020B0604020202020204" pitchFamily="34" charset="0"/>
              </a:rPr>
              <a:t>Е. Панфилова «Ай-Ай! Приключения гнома-</a:t>
            </a:r>
            <a:r>
              <a:rPr lang="ru-RU" dirty="0" err="1">
                <a:solidFill>
                  <a:srgbClr val="404042"/>
                </a:solidFill>
                <a:cs typeface="Arial" panose="020B0604020202020204" pitchFamily="34" charset="0"/>
              </a:rPr>
              <a:t>будильщика</a:t>
            </a:r>
            <a:r>
              <a:rPr lang="ru-RU" dirty="0">
                <a:solidFill>
                  <a:srgbClr val="404042"/>
                </a:solidFill>
                <a:cs typeface="Arial" panose="020B0604020202020204" pitchFamily="34" charset="0"/>
              </a:rPr>
              <a:t> в Дремучем лесу</a:t>
            </a:r>
          </a:p>
          <a:p>
            <a:endParaRPr lang="ru-RU" b="1" dirty="0" smtClean="0">
              <a:solidFill>
                <a:srgbClr val="404042"/>
              </a:solidFill>
              <a:latin typeface="FedraSansPro"/>
            </a:endParaRPr>
          </a:p>
          <a:p>
            <a:endParaRPr lang="ru-RU" b="1" dirty="0">
              <a:solidFill>
                <a:srgbClr val="009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217379"/>
            <a:ext cx="1973881" cy="16361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3"/>
          <a:stretch/>
        </p:blipFill>
        <p:spPr>
          <a:xfrm>
            <a:off x="5796135" y="3959333"/>
            <a:ext cx="1902665" cy="198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65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568" y="489110"/>
            <a:ext cx="4885597" cy="66799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295F00"/>
                </a:solidFill>
                <a:latin typeface="+mn-lt"/>
              </a:rPr>
              <a:t>Эмоциональная регуляция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8575" y="1868350"/>
            <a:ext cx="5345582" cy="1669473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В. Драгунский «Тайное становится явным»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Л. Сара «Загадочный сад под небом»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Г.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Ветрова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«Айвазовский. Сказка о Волне и художнике»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Ю. Симбирская «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Зося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— маленькая белка» (Часть 1)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305" y="4005064"/>
            <a:ext cx="1744180" cy="234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16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782" y="639177"/>
            <a:ext cx="6683765" cy="96066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295F00"/>
                </a:solidFill>
                <a:latin typeface="+mn-lt"/>
                <a:cs typeface="Arial" panose="020B0604020202020204" pitchFamily="34" charset="0"/>
              </a:rPr>
              <a:t>Социальное взаимодействие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988840"/>
            <a:ext cx="6686550" cy="2833217"/>
          </a:xfrm>
        </p:spPr>
        <p:txBody>
          <a:bodyPr/>
          <a:lstStyle/>
          <a:p>
            <a:pPr font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М.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Пляцковский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«Ёжик, которого можно погладить»</a:t>
            </a:r>
          </a:p>
          <a:p>
            <a:pPr font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М. Зощенко «Ёлка»</a:t>
            </a:r>
          </a:p>
          <a:p>
            <a:pPr font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Ю. Симбирская «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Зося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— маленькая белка» (Часть 2)</a:t>
            </a:r>
          </a:p>
          <a:p>
            <a:pPr font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Л. Кассиль «Сестра»</a:t>
            </a:r>
          </a:p>
          <a:p>
            <a:pPr fontAlgn="ctr"/>
            <a:endParaRPr lang="ru-RU" dirty="0">
              <a:solidFill>
                <a:schemeClr val="tx2">
                  <a:lumMod val="75000"/>
                </a:schemeClr>
              </a:solidFill>
              <a:latin typeface="FedraSansPro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508" y="3573016"/>
            <a:ext cx="2199972" cy="246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75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68952" cy="1450757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://books.vbudushee.ru/books/khrestomatiya-5-7-let</a:t>
            </a:r>
            <a:r>
              <a:rPr lang="en-US" sz="2800" dirty="0" smtClean="0">
                <a:hlinkClick r:id="rId2"/>
              </a:rPr>
              <a:t>/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801" y="1846263"/>
            <a:ext cx="7044848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8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3366</TotalTime>
  <Words>709</Words>
  <Application>Microsoft Office PowerPoint</Application>
  <PresentationFormat>Экран (4:3)</PresentationFormat>
  <Paragraphs>83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FedraSansPro</vt:lpstr>
      <vt:lpstr>Georgia</vt:lpstr>
      <vt:lpstr>Times New Roman</vt:lpstr>
      <vt:lpstr>Wingdings</vt:lpstr>
      <vt:lpstr>Ретро</vt:lpstr>
      <vt:lpstr>Методическое объединения «Детский сад –  страна больших открытий маленьких людей»  Поддержка детской инициативы в социально-коммуникативном, познавательном  и речевом развитии  </vt:lpstr>
      <vt:lpstr>Методическое объединения «Детский сад –  страна больших открытий маленьких людей»  Формирование патриотических чувств дошкольников через поддержку читательской инициативы  </vt:lpstr>
      <vt:lpstr> </vt:lpstr>
      <vt:lpstr>Идея проекта Создание для детей ситуаций, в которых они могут проявить свой читательский интерес и связать его с жизненным опытом. Чтение специально подобранных книг позволяет развивать у детей способности понимать себя и других людей, осваивать нормы и правила социального мира, что способствует индивидуальному личностному развитию и социализации в целом, а также более успешной реализации интеллектуальных способностей, обретению уверенности в своих способностях.</vt:lpstr>
      <vt:lpstr>Структура встреч</vt:lpstr>
      <vt:lpstr>Эмоции и их причины</vt:lpstr>
      <vt:lpstr>Эмоциональная регуляция</vt:lpstr>
      <vt:lpstr>Социальное взаимодействие</vt:lpstr>
      <vt:lpstr>https://books.vbudushee.ru/books/khrestomatiya-5-7-let/  </vt:lpstr>
      <vt:lpstr>Патриотизм – это любовь к Родине, преданность своему Отечеству, стремление служить его интересам и готовность, вплоть до самопожертвования, к его защите</vt:lpstr>
      <vt:lpstr>Модель патриотического воспитания дошкольников</vt:lpstr>
      <vt:lpstr>Семья</vt:lpstr>
      <vt:lpstr>Детский сад</vt:lpstr>
      <vt:lpstr>Родной город  (мой двор, моя улица)</vt:lpstr>
      <vt:lpstr>Родной город </vt:lpstr>
      <vt:lpstr>Родная страна</vt:lpstr>
      <vt:lpstr>Защитники Отечества</vt:lpstr>
      <vt:lpstr>Защитники Отечества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OvcharovaLA</dc:creator>
  <cp:lastModifiedBy>muza100@yandex.ru</cp:lastModifiedBy>
  <cp:revision>285</cp:revision>
  <dcterms:created xsi:type="dcterms:W3CDTF">2019-01-24T08:30:59Z</dcterms:created>
  <dcterms:modified xsi:type="dcterms:W3CDTF">2025-01-31T11:51:13Z</dcterms:modified>
</cp:coreProperties>
</file>