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4" r:id="rId1"/>
  </p:sldMasterIdLst>
  <p:notesMasterIdLst>
    <p:notesMasterId r:id="rId21"/>
  </p:notesMasterIdLst>
  <p:sldIdLst>
    <p:sldId id="256" r:id="rId2"/>
    <p:sldId id="343" r:id="rId3"/>
    <p:sldId id="354" r:id="rId4"/>
    <p:sldId id="355" r:id="rId5"/>
    <p:sldId id="341" r:id="rId6"/>
    <p:sldId id="356" r:id="rId7"/>
    <p:sldId id="359" r:id="rId8"/>
    <p:sldId id="361" r:id="rId9"/>
    <p:sldId id="363" r:id="rId10"/>
    <p:sldId id="366" r:id="rId11"/>
    <p:sldId id="340" r:id="rId12"/>
    <p:sldId id="345" r:id="rId13"/>
    <p:sldId id="344" r:id="rId14"/>
    <p:sldId id="369" r:id="rId15"/>
    <p:sldId id="349" r:id="rId16"/>
    <p:sldId id="350" r:id="rId17"/>
    <p:sldId id="351" r:id="rId18"/>
    <p:sldId id="346" r:id="rId19"/>
    <p:sldId id="26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5F00"/>
    <a:srgbClr val="56AE66"/>
    <a:srgbClr val="95C792"/>
    <a:srgbClr val="DDECD9"/>
    <a:srgbClr val="F99D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1572" autoAdjust="0"/>
  </p:normalViewPr>
  <p:slideViewPr>
    <p:cSldViewPr>
      <p:cViewPr varScale="1">
        <p:scale>
          <a:sx n="63" d="100"/>
          <a:sy n="63" d="100"/>
        </p:scale>
        <p:origin x="1404" y="5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CFA28-6F47-4F98-947E-CA17F3B5A392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0C4CCE-5367-4D7A-9242-49C8795425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084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ru-RU" sz="1200" dirty="0" smtClean="0">
              <a:solidFill>
                <a:srgbClr val="00B05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C4CCE-5367-4D7A-9242-49C87954251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71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47CB-400C-4C84-B15D-5FC3CEE01BF2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1504-154C-45A0-83BA-8CDCF208AE9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4100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47CB-400C-4C84-B15D-5FC3CEE01BF2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1504-154C-45A0-83BA-8CDCF208AE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509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47CB-400C-4C84-B15D-5FC3CEE01BF2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1504-154C-45A0-83BA-8CDCF208AE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102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47CB-400C-4C84-B15D-5FC3CEE01BF2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1504-154C-45A0-83BA-8CDCF208AE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620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47CB-400C-4C84-B15D-5FC3CEE01BF2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1504-154C-45A0-83BA-8CDCF208AE9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406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47CB-400C-4C84-B15D-5FC3CEE01BF2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1504-154C-45A0-83BA-8CDCF208AE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809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47CB-400C-4C84-B15D-5FC3CEE01BF2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1504-154C-45A0-83BA-8CDCF208AE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83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47CB-400C-4C84-B15D-5FC3CEE01BF2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1504-154C-45A0-83BA-8CDCF208AE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740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47CB-400C-4C84-B15D-5FC3CEE01BF2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1504-154C-45A0-83BA-8CDCF208AE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451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8D547CB-400C-4C84-B15D-5FC3CEE01BF2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771504-154C-45A0-83BA-8CDCF208AE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734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47CB-400C-4C84-B15D-5FC3CEE01BF2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1504-154C-45A0-83BA-8CDCF208AE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12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8D547CB-400C-4C84-B15D-5FC3CEE01BF2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D771504-154C-45A0-83BA-8CDCF208AE9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60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books.vbudushee.ru/books/khrestomatiya-5-7-let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608671"/>
            <a:ext cx="6840760" cy="269058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объединения «Детский сад – 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страна больших открытий маленьких людей»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800" b="1" dirty="0" smtClean="0"/>
              <a:t>Поддержка детской читательской инициативы и формирование коммуникативных навыков через реализацию литературных проектов</a:t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4" r="12253" b="5661"/>
          <a:stretch/>
        </p:blipFill>
        <p:spPr>
          <a:xfrm>
            <a:off x="395536" y="3789040"/>
            <a:ext cx="1988015" cy="23396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352786"/>
            <a:ext cx="6809822" cy="12558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9814" y="4437112"/>
            <a:ext cx="386035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spc="-50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/>
                <a:ea typeface="+mj-ea"/>
                <a:cs typeface="+mj-cs"/>
              </a:rPr>
              <a:t>Учитель-логопед Беляева Н.Н.,</a:t>
            </a:r>
            <a:br>
              <a:rPr lang="ru-RU" sz="2200" b="1" spc="-50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/>
                <a:ea typeface="+mj-ea"/>
                <a:cs typeface="+mj-cs"/>
              </a:rPr>
            </a:br>
            <a:r>
              <a:rPr lang="ru-RU" sz="2200" b="1" spc="-50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/>
                <a:ea typeface="+mj-ea"/>
                <a:cs typeface="+mj-cs"/>
              </a:rPr>
              <a:t>педагог-психолог Быстрова Ф.Ю.,</a:t>
            </a:r>
            <a:br>
              <a:rPr lang="ru-RU" sz="2200" b="1" spc="-50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/>
                <a:ea typeface="+mj-ea"/>
                <a:cs typeface="+mj-cs"/>
              </a:rPr>
            </a:br>
            <a:r>
              <a:rPr lang="ru-RU" sz="2200" b="1" spc="-50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/>
                <a:ea typeface="+mj-ea"/>
                <a:cs typeface="+mj-cs"/>
              </a:rPr>
              <a:t>МДОУ «Детский сад № 170»</a:t>
            </a:r>
            <a:br>
              <a:rPr lang="ru-RU" sz="2200" b="1" spc="-50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/>
                <a:ea typeface="+mj-ea"/>
                <a:cs typeface="+mj-cs"/>
              </a:rPr>
            </a:br>
            <a:r>
              <a:rPr lang="ru-RU" sz="2200" b="1" spc="-50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/>
                <a:ea typeface="+mj-ea"/>
                <a:cs typeface="+mj-cs"/>
              </a:rPr>
              <a:t/>
            </a:r>
            <a:br>
              <a:rPr lang="ru-RU" sz="2200" b="1" spc="-50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/>
                <a:ea typeface="+mj-ea"/>
                <a:cs typeface="+mj-cs"/>
              </a:rPr>
            </a:br>
            <a:r>
              <a:rPr lang="ru-RU" sz="2200" b="1" spc="-50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/>
                <a:ea typeface="+mj-ea"/>
                <a:cs typeface="+mj-cs"/>
              </a:rPr>
              <a:t>20.11.2024</a:t>
            </a:r>
            <a:br>
              <a:rPr lang="ru-RU" sz="2200" b="1" spc="-50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/>
                <a:ea typeface="+mj-ea"/>
                <a:cs typeface="+mj-cs"/>
              </a:rPr>
            </a:b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88477"/>
            <a:ext cx="7543800" cy="91014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295F00"/>
                </a:solidFill>
                <a:latin typeface="+mn-lt"/>
              </a:rPr>
              <a:t>Стихи</a:t>
            </a:r>
            <a:endParaRPr lang="ru-RU" sz="2800" dirty="0">
              <a:solidFill>
                <a:srgbClr val="295F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1844824"/>
            <a:ext cx="3605025" cy="457509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Спят травинки и былинки,</a:t>
            </a:r>
            <a:br>
              <a:rPr lang="ru-RU" dirty="0"/>
            </a:br>
            <a:r>
              <a:rPr lang="ru-RU" dirty="0"/>
              <a:t>Мамы спят и малыши.</a:t>
            </a:r>
            <a:br>
              <a:rPr lang="ru-RU" dirty="0"/>
            </a:br>
            <a:r>
              <a:rPr lang="ru-RU" dirty="0"/>
              <a:t>Ночь крадётся по тропинке.</a:t>
            </a:r>
            <a:br>
              <a:rPr lang="ru-RU" dirty="0"/>
            </a:br>
            <a:r>
              <a:rPr lang="ru-RU" dirty="0"/>
              <a:t>Спи сосна моя в тиши.</a:t>
            </a:r>
            <a:br>
              <a:rPr lang="ru-RU" dirty="0"/>
            </a:br>
            <a:r>
              <a:rPr lang="ru-RU" dirty="0"/>
              <a:t>В небе - звезды, в небе – ветер.</a:t>
            </a:r>
            <a:br>
              <a:rPr lang="ru-RU" dirty="0"/>
            </a:br>
            <a:r>
              <a:rPr lang="ru-RU" dirty="0"/>
              <a:t>В небе – круглая луна.</a:t>
            </a:r>
            <a:br>
              <a:rPr lang="ru-RU" dirty="0"/>
            </a:br>
            <a:r>
              <a:rPr lang="ru-RU" dirty="0"/>
              <a:t>Много сосен есть на свете,</a:t>
            </a:r>
            <a:br>
              <a:rPr lang="ru-RU" dirty="0"/>
            </a:br>
            <a:r>
              <a:rPr lang="ru-RU" dirty="0"/>
              <a:t>Но такая ты одна.</a:t>
            </a:r>
            <a:br>
              <a:rPr lang="ru-RU" dirty="0"/>
            </a:br>
            <a:r>
              <a:rPr lang="ru-RU" dirty="0"/>
              <a:t>А за пазухой у ночи</a:t>
            </a:r>
            <a:br>
              <a:rPr lang="ru-RU" dirty="0"/>
            </a:br>
            <a:r>
              <a:rPr lang="ru-RU" dirty="0"/>
              <a:t>Столько спрятано чудес!</a:t>
            </a:r>
            <a:br>
              <a:rPr lang="ru-RU" dirty="0"/>
            </a:br>
            <a:r>
              <a:rPr lang="ru-RU" dirty="0"/>
              <a:t>Каждый маленький росточек</a:t>
            </a:r>
            <a:br>
              <a:rPr lang="ru-RU" dirty="0"/>
            </a:br>
            <a:r>
              <a:rPr lang="ru-RU" dirty="0"/>
              <a:t>Пусть достанет до небес!</a:t>
            </a:r>
            <a:br>
              <a:rPr lang="ru-RU" dirty="0"/>
            </a:br>
            <a:r>
              <a:rPr lang="ru-RU" dirty="0"/>
              <a:t>Баю – </a:t>
            </a:r>
            <a:r>
              <a:rPr lang="ru-RU" dirty="0" err="1"/>
              <a:t>баюшки</a:t>
            </a:r>
            <a:r>
              <a:rPr lang="ru-RU" dirty="0"/>
              <a:t> – баю,</a:t>
            </a:r>
            <a:br>
              <a:rPr lang="ru-RU" dirty="0"/>
            </a:br>
            <a:r>
              <a:rPr lang="ru-RU" dirty="0"/>
              <a:t>Слушай песенку мою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800" i="1" dirty="0" smtClean="0"/>
              <a:t>  (</a:t>
            </a:r>
            <a:r>
              <a:rPr lang="ru-RU" sz="1800" i="1" dirty="0" err="1" smtClean="0"/>
              <a:t>Ю.Симбирская</a:t>
            </a:r>
            <a:r>
              <a:rPr lang="ru-RU" sz="1800" i="1" dirty="0" smtClean="0"/>
              <a:t>, 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800" i="1" dirty="0" smtClean="0"/>
              <a:t>«</a:t>
            </a:r>
            <a:r>
              <a:rPr lang="ru-RU" sz="1800" i="1" dirty="0" err="1" smtClean="0"/>
              <a:t>Зося</a:t>
            </a:r>
            <a:r>
              <a:rPr lang="ru-RU" sz="1800" i="1" dirty="0" smtClean="0"/>
              <a:t> – маленькая белка»)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0117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59" y="908720"/>
            <a:ext cx="7543801" cy="4960374"/>
          </a:xfrm>
        </p:spPr>
        <p:txBody>
          <a:bodyPr/>
          <a:lstStyle/>
          <a:p>
            <a:pPr marL="0" lvl="0" indent="0" algn="ctr" defTabSz="457189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F6FC6"/>
              </a:buClr>
              <a:buSzTx/>
              <a:buNone/>
            </a:pPr>
            <a:r>
              <a:rPr lang="ru-RU" sz="3200" b="1" dirty="0">
                <a:solidFill>
                  <a:schemeClr val="tx1"/>
                </a:solidFill>
                <a:latin typeface="+mj-lt"/>
              </a:rPr>
              <a:t>Педагогический проект</a:t>
            </a:r>
          </a:p>
          <a:p>
            <a:pPr marL="0" lvl="0" indent="0" algn="ctr" defTabSz="457189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F6FC6"/>
              </a:buClr>
              <a:buSzTx/>
              <a:buNone/>
            </a:pPr>
            <a:r>
              <a:rPr lang="ru-RU" sz="2200" dirty="0">
                <a:solidFill>
                  <a:srgbClr val="0F6FC6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F6FC6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200" i="1" dirty="0">
                <a:solidFill>
                  <a:srgbClr val="295F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«Произведения детской литературы как инструмент развития эмоционального интеллекта и речи детей</a:t>
            </a:r>
            <a:r>
              <a:rPr lang="ru-RU" sz="2200" dirty="0">
                <a:solidFill>
                  <a:srgbClr val="295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295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200" b="1" i="1" dirty="0">
                <a:solidFill>
                  <a:srgbClr val="295F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«Я и мой герой»</a:t>
            </a:r>
          </a:p>
          <a:p>
            <a:pPr marL="0" lvl="0" indent="0" algn="ctr" defTabSz="457189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F6FC6"/>
              </a:buClr>
              <a:buSzTx/>
              <a:buNone/>
            </a:pPr>
            <a:endParaRPr lang="ru-RU" sz="7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 algn="ctr" defTabSz="457189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F6FC6"/>
              </a:buClr>
              <a:buSzTx/>
              <a:buNone/>
            </a:pPr>
            <a:endParaRPr lang="ru-RU" sz="19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 algn="ctr" defTabSz="457189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F6FC6"/>
              </a:buClr>
              <a:buSzTx/>
              <a:buNone/>
            </a:pPr>
            <a:r>
              <a:rPr lang="ru-RU" sz="19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Авторы: </a:t>
            </a:r>
          </a:p>
          <a:p>
            <a:pPr marL="0" lvl="0" indent="0" algn="ctr" defTabSz="457189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F6FC6"/>
              </a:buClr>
              <a:buSzTx/>
              <a:buNone/>
            </a:pPr>
            <a:r>
              <a:rPr lang="ru-RU" sz="19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педагог-психолог Быстрова Ф.Ю.,</a:t>
            </a:r>
          </a:p>
          <a:p>
            <a:pPr marL="0" lvl="0" indent="0" algn="ctr" defTabSz="457189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F6FC6"/>
              </a:buClr>
              <a:buSzTx/>
              <a:buNone/>
            </a:pPr>
            <a:r>
              <a:rPr lang="ru-RU" sz="19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учитель-логопед Беляева Е.Н.</a:t>
            </a:r>
            <a:r>
              <a:rPr lang="ru-RU" sz="1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1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ru-RU" sz="19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284984"/>
            <a:ext cx="2208020" cy="291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837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1941" y="0"/>
            <a:ext cx="7764554" cy="3104883"/>
          </a:xfrm>
        </p:spPr>
        <p:txBody>
          <a:bodyPr>
            <a:normAutofit/>
          </a:bodyPr>
          <a:lstStyle/>
          <a:p>
            <a:pPr marL="91440" lvl="0" indent="-9144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</a:pPr>
            <a:r>
              <a:rPr lang="ru-RU" sz="3100" dirty="0" smtClean="0">
                <a:solidFill>
                  <a:srgbClr val="295F00"/>
                </a:solidFill>
                <a:latin typeface="+mn-lt"/>
              </a:rPr>
              <a:t>Идея проекта</a:t>
            </a:r>
            <a:br>
              <a:rPr lang="ru-RU" sz="3100" dirty="0" smtClean="0">
                <a:solidFill>
                  <a:srgbClr val="295F00"/>
                </a:solidFill>
                <a:latin typeface="+mn-lt"/>
              </a:rPr>
            </a:b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2000" spc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+mn-ea"/>
                <a:cs typeface="+mn-cs"/>
              </a:rPr>
              <a:t>Важно создавать для детей ситуации, в которых они могут проявить свой читательский интерес и связать его с жизненным опытом. Чтение специально подобранных книг позволяет развивать у детей способности понимать себя и других людей, осваивать нормы и правила социального мира, что способствует индивидуальному личностному развитию и социализации в целом, а также более успешной реализации интеллектуальных способностей, обретению уверенности в своих способностях</a:t>
            </a:r>
            <a:r>
              <a:rPr lang="ru-RU" sz="2000" spc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+mn-ea"/>
                <a:cs typeface="+mn-cs"/>
              </a:rPr>
              <a:t>.</a:t>
            </a:r>
            <a:endParaRPr lang="ru-RU" sz="28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353" y="2996952"/>
            <a:ext cx="8856983" cy="4671432"/>
          </a:xfrm>
        </p:spPr>
        <p:txBody>
          <a:bodyPr/>
          <a:lstStyle/>
          <a:p>
            <a:r>
              <a:rPr lang="ru-RU" sz="2800" dirty="0" smtClean="0">
                <a:solidFill>
                  <a:srgbClr val="295F00"/>
                </a:solidFill>
              </a:rPr>
              <a:t>Задачи: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 smtClean="0"/>
              <a:t> Воспитывать </a:t>
            </a:r>
            <a:r>
              <a:rPr lang="ru-RU" dirty="0"/>
              <a:t>интерес и любовь к чтению; развивать литературную речь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 smtClean="0"/>
              <a:t> Создавать </a:t>
            </a:r>
            <a:r>
              <a:rPr lang="ru-RU" dirty="0"/>
              <a:t>условия для формирования читательской инициативы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 smtClean="0"/>
              <a:t> Воспитывать </a:t>
            </a:r>
            <a:r>
              <a:rPr lang="ru-RU" dirty="0"/>
              <a:t>желание и умение слушать художественные произведения, следить за развитием действий.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 smtClean="0"/>
              <a:t> Формировать </a:t>
            </a:r>
            <a:r>
              <a:rPr lang="ru-RU" dirty="0"/>
              <a:t>у дошкольников умение понимать эмоции людей и их причины;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 smtClean="0"/>
              <a:t> Развивать </a:t>
            </a:r>
            <a:r>
              <a:rPr lang="ru-RU" dirty="0"/>
              <a:t>навыки эмоциональной регуляции и социального взаимодействия; коммуникативные навыки</a:t>
            </a:r>
          </a:p>
          <a:p>
            <a:r>
              <a:rPr lang="ru-RU" dirty="0"/>
              <a:t> </a:t>
            </a:r>
          </a:p>
          <a:p>
            <a:endParaRPr lang="ru-RU" dirty="0" smtClean="0">
              <a:solidFill>
                <a:srgbClr val="295F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8690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543800" cy="82864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295F00"/>
                </a:solidFill>
              </a:rPr>
              <a:t>Структура встреч</a:t>
            </a:r>
            <a:endParaRPr lang="ru-RU" sz="2800" b="1" dirty="0">
              <a:solidFill>
                <a:srgbClr val="295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00808"/>
            <a:ext cx="8784976" cy="4608512"/>
          </a:xfrm>
        </p:spPr>
        <p:txBody>
          <a:bodyPr>
            <a:normAutofit fontScale="70000" lnSpcReduction="20000"/>
          </a:bodyPr>
          <a:lstStyle/>
          <a:p>
            <a:pPr marL="342900" lvl="0" indent="-342900" defTabSz="457189" fontAlgn="t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F6FC6"/>
              </a:buClr>
              <a:buSzTx/>
              <a:buFont typeface="+mj-lt"/>
              <a:buAutoNum type="arabicPeriod"/>
            </a:pPr>
            <a:r>
              <a:rPr lang="ru-RU" sz="2900" b="1" i="1" dirty="0">
                <a:solidFill>
                  <a:prstClr val="black">
                    <a:lumMod val="85000"/>
                    <a:lumOff val="15000"/>
                  </a:prstClr>
                </a:solidFill>
                <a:ea typeface="Times New Roman" panose="02020603050405020304" pitchFamily="18" charset="0"/>
              </a:rPr>
              <a:t>Знакомство с произведением</a:t>
            </a:r>
            <a:r>
              <a:rPr lang="ru-RU" sz="2900" i="1" dirty="0">
                <a:solidFill>
                  <a:prstClr val="black">
                    <a:lumMod val="85000"/>
                    <a:lumOff val="15000"/>
                  </a:prstClr>
                </a:solidFill>
                <a:ea typeface="Times New Roman" panose="02020603050405020304" pitchFamily="18" charset="0"/>
              </a:rPr>
              <a:t>.</a:t>
            </a:r>
            <a:r>
              <a:rPr lang="ru-RU" sz="2900" dirty="0">
                <a:solidFill>
                  <a:prstClr val="black">
                    <a:lumMod val="85000"/>
                    <a:lumOff val="15000"/>
                  </a:prstClr>
                </a:solidFill>
                <a:ea typeface="Times New Roman" panose="02020603050405020304" pitchFamily="18" charset="0"/>
              </a:rPr>
              <a:t> Знакомство детей с автором и названием произведения. </a:t>
            </a:r>
          </a:p>
          <a:p>
            <a:pPr marL="342900" lvl="0" indent="-342900" algn="just" defTabSz="457189" fontAlgn="t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F6FC6"/>
              </a:buClr>
              <a:buSzTx/>
              <a:buFont typeface="+mj-lt"/>
              <a:buAutoNum type="arabicPeriod"/>
            </a:pPr>
            <a:r>
              <a:rPr lang="ru-RU" sz="2900" b="1" i="1" dirty="0">
                <a:solidFill>
                  <a:prstClr val="black">
                    <a:lumMod val="85000"/>
                    <a:lumOff val="15000"/>
                  </a:prstClr>
                </a:solidFill>
                <a:ea typeface="Times New Roman" panose="02020603050405020304" pitchFamily="18" charset="0"/>
              </a:rPr>
              <a:t>О сюжете в двух словах</a:t>
            </a:r>
            <a:r>
              <a:rPr lang="ru-RU" sz="2900" i="1" dirty="0">
                <a:solidFill>
                  <a:prstClr val="black">
                    <a:lumMod val="85000"/>
                    <a:lumOff val="15000"/>
                  </a:prstClr>
                </a:solidFill>
                <a:ea typeface="Times New Roman" panose="02020603050405020304" pitchFamily="18" charset="0"/>
              </a:rPr>
              <a:t>.</a:t>
            </a:r>
            <a:r>
              <a:rPr lang="ru-RU" sz="2900" dirty="0">
                <a:solidFill>
                  <a:prstClr val="black">
                    <a:lumMod val="85000"/>
                    <a:lumOff val="15000"/>
                  </a:prstClr>
                </a:solidFill>
                <a:ea typeface="Times New Roman" panose="02020603050405020304" pitchFamily="18" charset="0"/>
              </a:rPr>
              <a:t> Краткое описание сюжета перед чтением отрывка.</a:t>
            </a:r>
          </a:p>
          <a:p>
            <a:pPr marL="342900" lvl="0" indent="-342900" algn="just" defTabSz="457189" fontAlgn="t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F6FC6"/>
              </a:buClr>
              <a:buSzTx/>
              <a:buFont typeface="+mj-lt"/>
              <a:buAutoNum type="arabicPeriod"/>
            </a:pPr>
            <a:r>
              <a:rPr lang="ru-RU" sz="2900" b="1" i="1" dirty="0">
                <a:solidFill>
                  <a:prstClr val="black">
                    <a:lumMod val="85000"/>
                    <a:lumOff val="15000"/>
                  </a:prstClr>
                </a:solidFill>
                <a:ea typeface="Times New Roman" panose="02020603050405020304" pitchFamily="18" charset="0"/>
              </a:rPr>
              <a:t>Чтение отрывка</a:t>
            </a:r>
            <a:r>
              <a:rPr lang="ru-RU" sz="2900" i="1" dirty="0">
                <a:solidFill>
                  <a:prstClr val="black">
                    <a:lumMod val="85000"/>
                    <a:lumOff val="15000"/>
                  </a:prstClr>
                </a:solidFill>
                <a:ea typeface="Times New Roman" panose="02020603050405020304" pitchFamily="18" charset="0"/>
              </a:rPr>
              <a:t>.</a:t>
            </a:r>
            <a:r>
              <a:rPr lang="ru-RU" sz="2900" dirty="0">
                <a:solidFill>
                  <a:prstClr val="black">
                    <a:lumMod val="85000"/>
                    <a:lumOff val="15000"/>
                  </a:prstClr>
                </a:solidFill>
                <a:ea typeface="Times New Roman" panose="02020603050405020304" pitchFamily="18" charset="0"/>
              </a:rPr>
              <a:t> Чтение вслух, разыгрывание по ролям. </a:t>
            </a:r>
          </a:p>
          <a:p>
            <a:pPr marL="342900" lvl="0" indent="-342900" defTabSz="457189" fontAlgn="t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F6FC6"/>
              </a:buClr>
              <a:buSzTx/>
              <a:buFont typeface="+mj-lt"/>
              <a:buAutoNum type="arabicPeriod"/>
            </a:pPr>
            <a:r>
              <a:rPr lang="ru-RU" sz="2900" b="1" i="1" dirty="0">
                <a:solidFill>
                  <a:prstClr val="black">
                    <a:lumMod val="85000"/>
                    <a:lumOff val="15000"/>
                  </a:prstClr>
                </a:solidFill>
                <a:ea typeface="Times New Roman" panose="02020603050405020304" pitchFamily="18" charset="0"/>
              </a:rPr>
              <a:t>Обсуждение содержания текста</a:t>
            </a:r>
            <a:r>
              <a:rPr lang="ru-RU" sz="2900" i="1" dirty="0">
                <a:solidFill>
                  <a:prstClr val="black">
                    <a:lumMod val="85000"/>
                    <a:lumOff val="15000"/>
                  </a:prstClr>
                </a:solidFill>
                <a:ea typeface="Times New Roman" panose="02020603050405020304" pitchFamily="18" charset="0"/>
              </a:rPr>
              <a:t>.</a:t>
            </a:r>
            <a:r>
              <a:rPr lang="ru-RU" sz="2900" dirty="0">
                <a:solidFill>
                  <a:prstClr val="black">
                    <a:lumMod val="85000"/>
                    <a:lumOff val="15000"/>
                  </a:prstClr>
                </a:solidFill>
                <a:ea typeface="Times New Roman" panose="02020603050405020304" pitchFamily="18" charset="0"/>
              </a:rPr>
              <a:t> Дети делятся мнением о прочитанном, обсуждают, что взволновало. </a:t>
            </a:r>
          </a:p>
          <a:p>
            <a:pPr marL="342900" lvl="0" indent="-342900" algn="just" defTabSz="457189" fontAlgn="t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F6FC6"/>
              </a:buClr>
              <a:buSzTx/>
              <a:buFont typeface="+mj-lt"/>
              <a:buAutoNum type="arabicPeriod"/>
            </a:pPr>
            <a:r>
              <a:rPr lang="ru-RU" sz="2900" b="1" i="1" dirty="0">
                <a:solidFill>
                  <a:prstClr val="black">
                    <a:lumMod val="85000"/>
                    <a:lumOff val="15000"/>
                  </a:prstClr>
                </a:solidFill>
                <a:ea typeface="Times New Roman" panose="02020603050405020304" pitchFamily="18" charset="0"/>
              </a:rPr>
              <a:t>Размышление.</a:t>
            </a:r>
            <a:r>
              <a:rPr lang="ru-RU" sz="2900" i="1" dirty="0">
                <a:solidFill>
                  <a:prstClr val="black">
                    <a:lumMod val="85000"/>
                    <a:lumOff val="15000"/>
                  </a:prstClr>
                </a:solidFill>
                <a:ea typeface="Times New Roman" panose="02020603050405020304" pitchFamily="18" charset="0"/>
              </a:rPr>
              <a:t> </a:t>
            </a:r>
            <a:r>
              <a:rPr lang="ru-RU" sz="2900" dirty="0">
                <a:solidFill>
                  <a:prstClr val="black">
                    <a:lumMod val="85000"/>
                    <a:lumOff val="15000"/>
                  </a:prstClr>
                </a:solidFill>
                <a:ea typeface="Times New Roman" panose="02020603050405020304" pitchFamily="18" charset="0"/>
              </a:rPr>
              <a:t>Участники встречи обсуждают, как сюжет отрывка связан с реальной жизнью. </a:t>
            </a:r>
          </a:p>
          <a:p>
            <a:pPr marL="342900" lvl="0" indent="-342900" algn="just" defTabSz="457189" fontAlgn="t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F6FC6"/>
              </a:buClr>
              <a:buSzTx/>
              <a:buFont typeface="+mj-lt"/>
              <a:buAutoNum type="arabicPeriod"/>
            </a:pPr>
            <a:r>
              <a:rPr lang="ru-RU" sz="2900" b="1" i="1" dirty="0">
                <a:solidFill>
                  <a:prstClr val="black">
                    <a:lumMod val="85000"/>
                    <a:lumOff val="15000"/>
                  </a:prstClr>
                </a:solidFill>
                <a:ea typeface="Times New Roman" panose="02020603050405020304" pitchFamily="18" charset="0"/>
              </a:rPr>
              <a:t>Игровые упражнения</a:t>
            </a:r>
            <a:r>
              <a:rPr lang="ru-RU" sz="2900" i="1" dirty="0">
                <a:solidFill>
                  <a:prstClr val="black">
                    <a:lumMod val="85000"/>
                    <a:lumOff val="15000"/>
                  </a:prstClr>
                </a:solidFill>
                <a:ea typeface="Times New Roman" panose="02020603050405020304" pitchFamily="18" charset="0"/>
              </a:rPr>
              <a:t>.</a:t>
            </a:r>
            <a:r>
              <a:rPr lang="ru-RU" sz="2900" dirty="0">
                <a:solidFill>
                  <a:prstClr val="black">
                    <a:lumMod val="85000"/>
                    <a:lumOff val="15000"/>
                  </a:prstClr>
                </a:solidFill>
                <a:ea typeface="Times New Roman" panose="02020603050405020304" pitchFamily="18" charset="0"/>
              </a:rPr>
              <a:t> Игры по социально-коммуникативному развитию, инсценировки, творческие мастерские, мини-проекты. </a:t>
            </a:r>
          </a:p>
          <a:p>
            <a:pPr marL="342900" lvl="0" indent="-342900" defTabSz="457189" fontAlgn="t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F6FC6"/>
              </a:buClr>
              <a:buSzTx/>
              <a:buFont typeface="+mj-lt"/>
              <a:buAutoNum type="arabicPeriod"/>
            </a:pPr>
            <a:r>
              <a:rPr lang="ru-RU" sz="2900" b="1" i="1" dirty="0">
                <a:solidFill>
                  <a:prstClr val="black">
                    <a:lumMod val="85000"/>
                    <a:lumOff val="15000"/>
                  </a:prstClr>
                </a:solidFill>
                <a:ea typeface="Times New Roman" panose="02020603050405020304" pitchFamily="18" charset="0"/>
              </a:rPr>
              <a:t>Читаем и развиваемся дальше</a:t>
            </a:r>
            <a:r>
              <a:rPr lang="ru-RU" sz="2900" i="1" dirty="0">
                <a:solidFill>
                  <a:prstClr val="black">
                    <a:lumMod val="85000"/>
                    <a:lumOff val="15000"/>
                  </a:prstClr>
                </a:solidFill>
                <a:ea typeface="Times New Roman" panose="02020603050405020304" pitchFamily="18" charset="0"/>
              </a:rPr>
              <a:t>.</a:t>
            </a:r>
            <a:r>
              <a:rPr lang="ru-RU" sz="2900" dirty="0">
                <a:solidFill>
                  <a:prstClr val="black">
                    <a:lumMod val="85000"/>
                    <a:lumOff val="15000"/>
                  </a:prstClr>
                </a:solidFill>
                <a:ea typeface="Times New Roman" panose="02020603050405020304" pitchFamily="18" charset="0"/>
              </a:rPr>
              <a:t> Взаимодействие с родителями.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803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7968" y="670743"/>
            <a:ext cx="5910833" cy="96066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295F00"/>
                </a:solidFill>
              </a:rPr>
              <a:t>Эмоции и их причины</a:t>
            </a:r>
            <a:endParaRPr lang="ru-RU" sz="2800" b="1" dirty="0">
              <a:solidFill>
                <a:srgbClr val="295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6260" y="1916832"/>
            <a:ext cx="6518564" cy="2833217"/>
          </a:xfrm>
        </p:spPr>
        <p:txBody>
          <a:bodyPr/>
          <a:lstStyle/>
          <a:p>
            <a:r>
              <a:rPr lang="ru-RU" dirty="0">
                <a:cs typeface="Arial" panose="020B0604020202020204" pitchFamily="34" charset="0"/>
              </a:rPr>
              <a:t>М. </a:t>
            </a:r>
            <a:r>
              <a:rPr lang="ru-RU" dirty="0" err="1">
                <a:cs typeface="Arial" panose="020B0604020202020204" pitchFamily="34" charset="0"/>
              </a:rPr>
              <a:t>Аромштам</a:t>
            </a:r>
            <a:r>
              <a:rPr lang="ru-RU" dirty="0">
                <a:cs typeface="Arial" panose="020B0604020202020204" pitchFamily="34" charset="0"/>
              </a:rPr>
              <a:t> «Настоящий кораблик»</a:t>
            </a:r>
          </a:p>
          <a:p>
            <a:r>
              <a:rPr lang="ru-RU" dirty="0">
                <a:cs typeface="Arial" panose="020B0604020202020204" pitchFamily="34" charset="0"/>
              </a:rPr>
              <a:t>Е. </a:t>
            </a:r>
            <a:r>
              <a:rPr lang="ru-RU" dirty="0" err="1">
                <a:cs typeface="Arial" panose="020B0604020202020204" pitchFamily="34" charset="0"/>
              </a:rPr>
              <a:t>Чарушин</a:t>
            </a:r>
            <a:r>
              <a:rPr lang="ru-RU" dirty="0">
                <a:cs typeface="Arial" panose="020B0604020202020204" pitchFamily="34" charset="0"/>
              </a:rPr>
              <a:t> «Про Томку»</a:t>
            </a:r>
          </a:p>
          <a:p>
            <a:r>
              <a:rPr lang="ru-RU" dirty="0">
                <a:cs typeface="Arial" panose="020B0604020202020204" pitchFamily="34" charset="0"/>
              </a:rPr>
              <a:t>М. Майер «Я так рассердился»</a:t>
            </a:r>
          </a:p>
          <a:p>
            <a:r>
              <a:rPr lang="ru-RU" dirty="0">
                <a:solidFill>
                  <a:srgbClr val="404042"/>
                </a:solidFill>
                <a:cs typeface="Arial" panose="020B0604020202020204" pitchFamily="34" charset="0"/>
              </a:rPr>
              <a:t>Е. Панфилова «Ай-Ай! Приключения гнома-</a:t>
            </a:r>
            <a:r>
              <a:rPr lang="ru-RU" dirty="0" err="1">
                <a:solidFill>
                  <a:srgbClr val="404042"/>
                </a:solidFill>
                <a:cs typeface="Arial" panose="020B0604020202020204" pitchFamily="34" charset="0"/>
              </a:rPr>
              <a:t>будильщика</a:t>
            </a:r>
            <a:r>
              <a:rPr lang="ru-RU" dirty="0">
                <a:solidFill>
                  <a:srgbClr val="404042"/>
                </a:solidFill>
                <a:cs typeface="Arial" panose="020B0604020202020204" pitchFamily="34" charset="0"/>
              </a:rPr>
              <a:t> в Дремучем лесу</a:t>
            </a:r>
          </a:p>
          <a:p>
            <a:endParaRPr lang="ru-RU" b="1" dirty="0" smtClean="0">
              <a:solidFill>
                <a:srgbClr val="404042"/>
              </a:solidFill>
              <a:latin typeface="FedraSansPro"/>
            </a:endParaRPr>
          </a:p>
          <a:p>
            <a:endParaRPr lang="ru-RU" b="1" dirty="0">
              <a:solidFill>
                <a:srgbClr val="009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13"/>
          <a:stretch/>
        </p:blipFill>
        <p:spPr>
          <a:xfrm>
            <a:off x="6565450" y="4157114"/>
            <a:ext cx="1712642" cy="178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65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8568" y="489110"/>
            <a:ext cx="4885597" cy="667991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295F00"/>
                </a:solidFill>
                <a:latin typeface="+mn-lt"/>
              </a:rPr>
              <a:t>Эмоциональная регуляция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7744" y="2708920"/>
            <a:ext cx="5345582" cy="1669473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В. Драгунский «Тайное становится явным»</a:t>
            </a:r>
          </a:p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Л. Сара «Загадочный сад под небом»</a:t>
            </a:r>
          </a:p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Г.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Ветрова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 «Айвазовский. Сказка о Волне и художнике»</a:t>
            </a:r>
          </a:p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Ю. Симбирская «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Зося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 — маленькая белка» (Часть 1)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837" t="6388" r="2428" b="2992"/>
          <a:stretch/>
        </p:blipFill>
        <p:spPr>
          <a:xfrm>
            <a:off x="251520" y="4034086"/>
            <a:ext cx="1491229" cy="233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816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8782" y="639177"/>
            <a:ext cx="6683765" cy="960668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295F00"/>
                </a:solidFill>
                <a:latin typeface="+mn-lt"/>
                <a:cs typeface="Arial" panose="020B0604020202020204" pitchFamily="34" charset="0"/>
              </a:rPr>
              <a:t>Социальное взаимодействие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1988840"/>
            <a:ext cx="6686550" cy="2833217"/>
          </a:xfrm>
        </p:spPr>
        <p:txBody>
          <a:bodyPr/>
          <a:lstStyle/>
          <a:p>
            <a:pPr fontAlgn="ct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М.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Пляцковский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 «Ёжик, которого можно погладить»</a:t>
            </a:r>
          </a:p>
          <a:p>
            <a:pPr fontAlgn="ct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М. Зощенко «Ёлка»</a:t>
            </a:r>
          </a:p>
          <a:p>
            <a:pPr fontAlgn="ct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Ю. Симбирская «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Зося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 — маленькая белка» (Часть 2)</a:t>
            </a:r>
          </a:p>
          <a:p>
            <a:pPr fontAlgn="ct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Л. Кассиль «Сестра»</a:t>
            </a:r>
          </a:p>
          <a:p>
            <a:pPr fontAlgn="ctr"/>
            <a:endParaRPr lang="ru-RU" dirty="0">
              <a:solidFill>
                <a:schemeClr val="tx2">
                  <a:lumMod val="75000"/>
                </a:schemeClr>
              </a:solidFill>
              <a:latin typeface="FedraSansPro"/>
            </a:endParaRP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617" y="3861048"/>
            <a:ext cx="2071295" cy="23182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t="2780"/>
          <a:stretch/>
        </p:blipFill>
        <p:spPr>
          <a:xfrm>
            <a:off x="5652120" y="3861048"/>
            <a:ext cx="1976813" cy="230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075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7099" y="236991"/>
            <a:ext cx="6683765" cy="960668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295F00"/>
                </a:solidFill>
                <a:latin typeface="+mn-lt"/>
              </a:rPr>
              <a:t>Взаимодействие с родителями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1731728"/>
            <a:ext cx="6237027" cy="2833217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300"/>
              </a:spcBef>
              <a:buClr>
                <a:srgbClr val="0F6FC6"/>
              </a:buClr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Консультации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0000"/>
              </a:lnSpc>
              <a:spcBef>
                <a:spcPts val="300"/>
              </a:spcBef>
              <a:buClr>
                <a:srgbClr val="0F6FC6"/>
              </a:buClr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Книги для детей разных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возрастов</a:t>
            </a:r>
          </a:p>
          <a:p>
            <a:pPr>
              <a:lnSpc>
                <a:spcPct val="110000"/>
              </a:lnSpc>
              <a:spcBef>
                <a:spcPts val="300"/>
              </a:spcBef>
              <a:buClr>
                <a:srgbClr val="0F6FC6"/>
              </a:buClr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Безопасность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книг и мультфильмов для детей</a:t>
            </a:r>
          </a:p>
          <a:p>
            <a:pPr marL="0" indent="0">
              <a:lnSpc>
                <a:spcPct val="110000"/>
              </a:lnSpc>
              <a:spcBef>
                <a:spcPts val="300"/>
              </a:spcBef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Встречи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Художественная литература: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 слушателя до читателя </a:t>
            </a:r>
          </a:p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Как заинтересовать детей чтением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b="17031"/>
          <a:stretch/>
        </p:blipFill>
        <p:spPr>
          <a:xfrm>
            <a:off x="6708310" y="3148336"/>
            <a:ext cx="2103477" cy="23286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98" b="7026"/>
          <a:stretch/>
        </p:blipFill>
        <p:spPr>
          <a:xfrm>
            <a:off x="361611" y="4620041"/>
            <a:ext cx="3311467" cy="201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2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568952" cy="1450757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hlinkClick r:id="rId2"/>
              </a:rPr>
              <a:t>https</a:t>
            </a:r>
            <a:r>
              <a:rPr lang="en-US" sz="2800" dirty="0">
                <a:hlinkClick r:id="rId2"/>
              </a:rPr>
              <a:t>://books.vbudushee.ru/books/khrestomatiya-5-7-let</a:t>
            </a:r>
            <a:r>
              <a:rPr lang="en-US" sz="2800" dirty="0" smtClean="0">
                <a:hlinkClick r:id="rId2"/>
              </a:rPr>
              <a:t>/</a:t>
            </a:r>
            <a:r>
              <a:rPr lang="ru-RU" sz="2800" dirty="0" smtClean="0"/>
              <a:t> 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5576" y="1916832"/>
            <a:ext cx="7801478" cy="445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18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0"/>
          <p:cNvSpPr>
            <a:spLocks noGrp="1"/>
          </p:cNvSpPr>
          <p:nvPr>
            <p:ph type="title"/>
          </p:nvPr>
        </p:nvSpPr>
        <p:spPr>
          <a:xfrm>
            <a:off x="1500164" y="836712"/>
            <a:ext cx="6169347" cy="77213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295F00"/>
                </a:solidFill>
              </a:rPr>
              <a:t>Спасибо за внимание!</a:t>
            </a:r>
            <a:endParaRPr lang="ru-RU" sz="4800" dirty="0">
              <a:solidFill>
                <a:srgbClr val="295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1232" y="2780928"/>
            <a:ext cx="2227210" cy="2565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543800" cy="145075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Способы и направления поддержки детской инициативы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1700808"/>
            <a:ext cx="6696744" cy="468052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295F00"/>
                </a:solidFill>
              </a:rPr>
              <a:t>Формы </a:t>
            </a:r>
            <a:r>
              <a:rPr lang="ru-RU" sz="2800" dirty="0">
                <a:solidFill>
                  <a:srgbClr val="295F00"/>
                </a:solidFill>
              </a:rPr>
              <a:t>самостоятельной инициативной </a:t>
            </a:r>
            <a:r>
              <a:rPr lang="ru-RU" sz="2800" dirty="0" smtClean="0">
                <a:solidFill>
                  <a:srgbClr val="295F00"/>
                </a:solidFill>
              </a:rPr>
              <a:t>деятельности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-   </a:t>
            </a:r>
            <a:r>
              <a:rPr lang="ru-RU" dirty="0"/>
              <a:t>свободные сюжетно-ролевые, театрализованные, режиссерские </a:t>
            </a:r>
            <a:r>
              <a:rPr lang="ru-RU" dirty="0" smtClean="0"/>
              <a:t>игры</a:t>
            </a:r>
            <a:endParaRPr lang="ru-RU" dirty="0"/>
          </a:p>
          <a:p>
            <a:pPr algn="just"/>
            <a:r>
              <a:rPr lang="ru-RU" dirty="0"/>
              <a:t>- игры – импровизации и музыкальные </a:t>
            </a:r>
            <a:r>
              <a:rPr lang="ru-RU" dirty="0" smtClean="0"/>
              <a:t>игры</a:t>
            </a:r>
            <a:endParaRPr lang="ru-RU" dirty="0"/>
          </a:p>
          <a:p>
            <a:pPr algn="just"/>
            <a:r>
              <a:rPr lang="ru-RU" dirty="0"/>
              <a:t>- речевые и словесные игры, игры с буквами, слогами, звуками</a:t>
            </a:r>
            <a:r>
              <a:rPr lang="ru-RU" dirty="0" smtClean="0"/>
              <a:t>;</a:t>
            </a:r>
            <a:endParaRPr lang="ru-RU" dirty="0"/>
          </a:p>
          <a:p>
            <a:pPr algn="just"/>
            <a:r>
              <a:rPr lang="ru-RU" dirty="0"/>
              <a:t>-     самостоятельная деятельность в книжном </a:t>
            </a:r>
            <a:r>
              <a:rPr lang="ru-RU" dirty="0" smtClean="0"/>
              <a:t>уголке</a:t>
            </a:r>
            <a:endParaRPr lang="ru-RU" dirty="0"/>
          </a:p>
          <a:p>
            <a:pPr algn="just"/>
            <a:r>
              <a:rPr lang="ru-RU" dirty="0"/>
              <a:t>- самостоятельная изобразительная деятельность, </a:t>
            </a:r>
            <a:r>
              <a:rPr lang="ru-RU" dirty="0" smtClean="0"/>
              <a:t>конструирование</a:t>
            </a:r>
            <a:endParaRPr lang="ru-RU" dirty="0"/>
          </a:p>
          <a:p>
            <a:pPr algn="just"/>
            <a:r>
              <a:rPr lang="ru-RU" dirty="0"/>
              <a:t>-  самостоятельная двигательная деятельность, подвижные игры, выполнение ритмических и танцевальных </a:t>
            </a:r>
            <a:r>
              <a:rPr lang="ru-RU" dirty="0" smtClean="0"/>
              <a:t>движений</a:t>
            </a:r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2518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764704"/>
            <a:ext cx="7543800" cy="972657"/>
          </a:xfrm>
        </p:spPr>
        <p:txBody>
          <a:bodyPr>
            <a:normAutofit fontScale="90000"/>
          </a:bodyPr>
          <a:lstStyle/>
          <a:p>
            <a:pPr marL="91440" lvl="0" indent="-9144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700" dirty="0" smtClean="0">
                <a:solidFill>
                  <a:srgbClr val="295F00"/>
                </a:solidFill>
              </a:rPr>
              <a:t> </a:t>
            </a:r>
            <a:r>
              <a:rPr lang="ru-RU" sz="3100" spc="0" dirty="0">
                <a:solidFill>
                  <a:srgbClr val="295F00"/>
                </a:solidFill>
                <a:latin typeface="Calibri" panose="020F0502020204030204"/>
                <a:ea typeface="+mn-ea"/>
                <a:cs typeface="+mn-cs"/>
              </a:rPr>
              <a:t>Условия поддержки детской </a:t>
            </a:r>
            <a:r>
              <a:rPr lang="ru-RU" sz="3100" spc="0" dirty="0" smtClean="0">
                <a:solidFill>
                  <a:srgbClr val="295F00"/>
                </a:solidFill>
                <a:latin typeface="Calibri" panose="020F0502020204030204"/>
                <a:ea typeface="+mn-ea"/>
                <a:cs typeface="+mn-cs"/>
              </a:rPr>
              <a:t>инициативы</a:t>
            </a:r>
            <a:endParaRPr lang="ru-RU" sz="3100" dirty="0">
              <a:solidFill>
                <a:srgbClr val="295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132856"/>
            <a:ext cx="7200800" cy="3744416"/>
          </a:xfrm>
        </p:spPr>
        <p:txBody>
          <a:bodyPr>
            <a:noAutofit/>
          </a:bodyPr>
          <a:lstStyle/>
          <a:p>
            <a:pPr lvl="0">
              <a:buClr>
                <a:srgbClr val="99CB38"/>
              </a:buClr>
            </a:pP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   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уделять 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внимание 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развитию детского интереса к окружающему миру, поощрять желание ребенка получать новые знания и 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умения</a:t>
            </a:r>
          </a:p>
          <a:p>
            <a:pPr lvl="0">
              <a:buClr>
                <a:srgbClr val="99CB38"/>
              </a:buClr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- организовывать ситуации, способствующие активизации личного опыта ребенка в деятельности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</a:t>
            </a:r>
          </a:p>
          <a:p>
            <a:pPr lvl="0">
              <a:buClr>
                <a:srgbClr val="99CB38"/>
              </a:buClr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- расширять и усложнять в соответствии с возможностями и особенностями развития детей область задач, которые ребенок способен и желает решить 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самостоятельно</a:t>
            </a: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99CB38"/>
              </a:buClr>
            </a:pP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99CB38"/>
              </a:buClr>
            </a:pP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99CB38"/>
              </a:buClr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1040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91440" lvl="0" indent="-9144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</a:pPr>
            <a:r>
              <a:rPr lang="ru-RU" sz="2800" dirty="0" smtClean="0"/>
              <a:t> </a:t>
            </a:r>
            <a:r>
              <a:rPr lang="ru-RU" sz="2800" spc="0" dirty="0">
                <a:solidFill>
                  <a:srgbClr val="295F00"/>
                </a:solidFill>
                <a:latin typeface="Calibri" panose="020F0502020204030204"/>
                <a:ea typeface="+mn-ea"/>
                <a:cs typeface="+mn-cs"/>
              </a:rPr>
              <a:t>Способы и приемы поддержки </a:t>
            </a:r>
            <a:r>
              <a:rPr lang="ru-RU" sz="2800" spc="0" dirty="0" smtClean="0">
                <a:solidFill>
                  <a:srgbClr val="295F00"/>
                </a:solidFill>
                <a:latin typeface="Calibri" panose="020F0502020204030204"/>
                <a:ea typeface="+mn-ea"/>
                <a:cs typeface="+mn-cs"/>
              </a:rPr>
              <a:t>инициативы</a:t>
            </a:r>
            <a:endParaRPr lang="ru-RU" sz="2800" dirty="0">
              <a:solidFill>
                <a:srgbClr val="295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2132856"/>
            <a:ext cx="7637472" cy="4023360"/>
          </a:xfrm>
        </p:spPr>
        <p:txBody>
          <a:bodyPr/>
          <a:lstStyle/>
          <a:p>
            <a:r>
              <a:rPr lang="ru-RU" dirty="0" smtClean="0"/>
              <a:t>- побуждать ребенка к самостоятельному решению задачи</a:t>
            </a:r>
          </a:p>
          <a:p>
            <a:r>
              <a:rPr lang="ru-RU" dirty="0" smtClean="0"/>
              <a:t>- педагог помогает искать разные варианты решения одной задачи</a:t>
            </a:r>
          </a:p>
          <a:p>
            <a:r>
              <a:rPr lang="ru-RU" dirty="0" smtClean="0"/>
              <a:t>- сочетание увлекательной творческой деятельности с решением задачи</a:t>
            </a:r>
          </a:p>
          <a:p>
            <a:r>
              <a:rPr lang="ru-RU" dirty="0" smtClean="0"/>
              <a:t>- обогащенная РППС, обеспечивающая инициативность ребенка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4451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5288" y="260648"/>
            <a:ext cx="7543800" cy="100811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Потенциал художественной литературы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7250" y="1844824"/>
            <a:ext cx="7243182" cy="4378298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295F00"/>
                </a:solidFill>
              </a:rPr>
              <a:t> </a:t>
            </a:r>
            <a:r>
              <a:rPr lang="ru-RU" sz="2800" dirty="0" smtClean="0">
                <a:solidFill>
                  <a:srgbClr val="295F00"/>
                </a:solidFill>
              </a:rPr>
              <a:t>Для чего нужно, чтобы дети читали?</a:t>
            </a:r>
            <a:endParaRPr lang="ru-RU" sz="2800" dirty="0">
              <a:solidFill>
                <a:srgbClr val="295F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dirty="0" smtClean="0"/>
              <a:t>Чтение </a:t>
            </a:r>
            <a:r>
              <a:rPr lang="ru-RU" dirty="0"/>
              <a:t>формирует </a:t>
            </a:r>
            <a:r>
              <a:rPr lang="ru-RU" dirty="0" smtClean="0"/>
              <a:t>речь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dirty="0" smtClean="0"/>
              <a:t>Речь – основа мышления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Ребенок, которому читают, умеет сосредотачиваться, удерживать внимание, слушать, слышать, понимать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dirty="0" smtClean="0"/>
              <a:t>Когда ребенок слушает книгу, он слышит не просо речь, а книжную речь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dirty="0" smtClean="0"/>
              <a:t>Книжная речь устроена сложнее устной, не связана с конкретной ситуацией общения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8320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5882992" cy="1450757"/>
          </a:xfrm>
        </p:spPr>
        <p:txBody>
          <a:bodyPr>
            <a:normAutofit/>
          </a:bodyPr>
          <a:lstStyle/>
          <a:p>
            <a:pPr lvl="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</a:pPr>
            <a:r>
              <a:rPr lang="ru-RU" sz="2800" dirty="0" smtClean="0"/>
              <a:t> </a:t>
            </a:r>
            <a:r>
              <a:rPr lang="ru-RU" sz="2800" spc="0" dirty="0">
                <a:solidFill>
                  <a:srgbClr val="295F00"/>
                </a:solidFill>
                <a:latin typeface="Calibri" panose="020F0502020204030204"/>
                <a:ea typeface="+mn-ea"/>
                <a:cs typeface="+mn-cs"/>
              </a:rPr>
              <a:t>Движение в сторону книги – это</a:t>
            </a:r>
            <a:r>
              <a:rPr lang="ru-RU" sz="2800" spc="0" dirty="0" smtClean="0">
                <a:solidFill>
                  <a:srgbClr val="295F00"/>
                </a:solidFill>
                <a:latin typeface="Calibri" panose="020F0502020204030204"/>
                <a:ea typeface="+mn-ea"/>
                <a:cs typeface="+mn-cs"/>
              </a:rPr>
              <a:t>…</a:t>
            </a:r>
            <a:endParaRPr lang="ru-RU" sz="2800" dirty="0">
              <a:solidFill>
                <a:srgbClr val="295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3" y="1916832"/>
            <a:ext cx="7632848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Чтение вслух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Чтение взрослого при ребенке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Правильное расположение книг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Правильный выбор книг для чтения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Книжное окружение сверстников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Создание условий для преодоления</a:t>
            </a:r>
          </a:p>
          <a:p>
            <a:pPr marL="0" indent="0">
              <a:buNone/>
            </a:pPr>
            <a:r>
              <a:rPr lang="ru-RU" dirty="0" smtClean="0"/>
              <a:t>технических </a:t>
            </a:r>
            <a:r>
              <a:rPr lang="ru-RU" dirty="0"/>
              <a:t>с</a:t>
            </a:r>
            <a:r>
              <a:rPr lang="ru-RU" dirty="0" smtClean="0"/>
              <a:t>ложностей процесса чтения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0145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86605"/>
            <a:ext cx="5693256" cy="119818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295F00"/>
                </a:solidFill>
                <a:latin typeface="+mn-lt"/>
              </a:rPr>
              <a:t>Дети обращают внимание на…</a:t>
            </a:r>
            <a:endParaRPr lang="ru-RU" sz="2800" dirty="0">
              <a:solidFill>
                <a:srgbClr val="295F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060848"/>
            <a:ext cx="7395160" cy="323945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 Взрослые книги с яркими красивыми обложками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 Очень большие издания, например, альбомы с фотографиями животных или природы и ,напротив, крошечные (подарочные издания со стихами)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 Атласы тела человека с приемлемыми картинками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 Старые книги, потому что они выглядят необычно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9121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476672"/>
            <a:ext cx="4824536" cy="75663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295F00"/>
                </a:solidFill>
                <a:latin typeface="+mn-lt"/>
              </a:rPr>
              <a:t>Новые книжные форматы.</a:t>
            </a:r>
            <a:br>
              <a:rPr lang="ru-RU" sz="2800" dirty="0" smtClean="0">
                <a:solidFill>
                  <a:srgbClr val="295F00"/>
                </a:solidFill>
                <a:latin typeface="+mn-lt"/>
              </a:rPr>
            </a:br>
            <a:r>
              <a:rPr lang="ru-RU" sz="2800" dirty="0" smtClean="0">
                <a:solidFill>
                  <a:srgbClr val="295F00"/>
                </a:solidFill>
                <a:latin typeface="+mn-lt"/>
              </a:rPr>
              <a:t>Как читать </a:t>
            </a:r>
            <a:r>
              <a:rPr lang="ru-RU" sz="2800" dirty="0" err="1" smtClean="0">
                <a:solidFill>
                  <a:srgbClr val="295F00"/>
                </a:solidFill>
                <a:latin typeface="+mn-lt"/>
              </a:rPr>
              <a:t>виммельбухи</a:t>
            </a:r>
            <a:endParaRPr lang="ru-RU" sz="2800" dirty="0">
              <a:solidFill>
                <a:srgbClr val="295F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957379"/>
            <a:ext cx="6696744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  Листать и описывать происходящее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 Отыскивать одних и тех же героев или предметы на разных страницах книги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 Искать, называть и писывать знакомые предметы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 Придумывать истории, обсуждать причинно-следственные связи, задавать друг другу вопросы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 Обсуждать эмоции, настроение и характер героев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 Сравнивать нарисованное с предметами и событиями из реальной жизни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3964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1014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295F00"/>
                </a:solidFill>
                <a:latin typeface="+mn-lt"/>
              </a:rPr>
              <a:t>Графические романы (комиксы)</a:t>
            </a:r>
            <a:endParaRPr lang="ru-RU" sz="2800" dirty="0">
              <a:solidFill>
                <a:srgbClr val="295F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988840"/>
            <a:ext cx="7277432" cy="388025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Сложное объясняется простым языком, начинать чтение можно с забавных картинок и легкого слога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Есть комиксы разной направленности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Комикс – первая ступенька лестницы чтения к серьезной литературе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Параллельно идут два текста: слова и визуальное повествование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Информацию синхронно обрабатывают два полушария мозга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8382840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3007</TotalTime>
  <Words>986</Words>
  <Application>Microsoft Office PowerPoint</Application>
  <PresentationFormat>Экран (4:3)</PresentationFormat>
  <Paragraphs>108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FedraSansPro</vt:lpstr>
      <vt:lpstr>Georgia</vt:lpstr>
      <vt:lpstr>Times New Roman</vt:lpstr>
      <vt:lpstr>Wingdings</vt:lpstr>
      <vt:lpstr>Ретро</vt:lpstr>
      <vt:lpstr>Методическое объединения «Детский сад –  страна больших открытий маленьких людей»  Поддержка детской читательской инициативы и формирование коммуникативных навыков через реализацию литературных проектов  </vt:lpstr>
      <vt:lpstr>Способы и направления поддержки детской инициативы</vt:lpstr>
      <vt:lpstr>   Условия поддержки детской инициативы</vt:lpstr>
      <vt:lpstr> Способы и приемы поддержки инициативы</vt:lpstr>
      <vt:lpstr>Потенциал художественной литературы</vt:lpstr>
      <vt:lpstr> Движение в сторону книги – это…</vt:lpstr>
      <vt:lpstr>Дети обращают внимание на…</vt:lpstr>
      <vt:lpstr>Новые книжные форматы. Как читать виммельбухи</vt:lpstr>
      <vt:lpstr>Графические романы (комиксы)</vt:lpstr>
      <vt:lpstr>Стихи</vt:lpstr>
      <vt:lpstr> </vt:lpstr>
      <vt:lpstr>Идея проекта  Важно создавать для детей ситуации, в которых они могут проявить свой читательский интерес и связать его с жизненным опытом. Чтение специально подобранных книг позволяет развивать у детей способности понимать себя и других людей, осваивать нормы и правила социального мира, что способствует индивидуальному личностному развитию и социализации в целом, а также более успешной реализации интеллектуальных способностей, обретению уверенности в своих способностях.</vt:lpstr>
      <vt:lpstr>Структура встреч</vt:lpstr>
      <vt:lpstr>Эмоции и их причины</vt:lpstr>
      <vt:lpstr>Эмоциональная регуляция</vt:lpstr>
      <vt:lpstr>Социальное взаимодействие</vt:lpstr>
      <vt:lpstr>Взаимодействие с родителями</vt:lpstr>
      <vt:lpstr>https://books.vbudushee.ru/books/khrestomatiya-5-7-let/ 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OvcharovaLA</dc:creator>
  <cp:lastModifiedBy>muza100@yandex.ru</cp:lastModifiedBy>
  <cp:revision>257</cp:revision>
  <dcterms:created xsi:type="dcterms:W3CDTF">2019-01-24T08:30:59Z</dcterms:created>
  <dcterms:modified xsi:type="dcterms:W3CDTF">2024-11-27T12:45:54Z</dcterms:modified>
</cp:coreProperties>
</file>